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ontserrat Black"/>
      <p:regular r:id="rId17"/>
    </p:embeddedFont>
    <p:embeddedFont>
      <p:font typeface="Montserrat Black"/>
      <p:regular r:id="rId18"/>
    </p:embeddedFont>
    <p:embeddedFont>
      <p:font typeface="Inconsolata"/>
      <p:regular r:id="rId19"/>
    </p:embeddedFont>
    <p:embeddedFont>
      <p:font typeface="Inconsolata"/>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Mastering AI Prompting: Business, Marketing &amp; SEO</a:t>
            </a:r>
            <a:endParaRPr lang="en-US" sz="4450" dirty="0"/>
          </a:p>
        </p:txBody>
      </p:sp>
      <p:sp>
        <p:nvSpPr>
          <p:cNvPr id="4" name="Text 1"/>
          <p:cNvSpPr/>
          <p:nvPr/>
        </p:nvSpPr>
        <p:spPr>
          <a:xfrm>
            <a:off x="793790" y="4622244"/>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Unlock the power of AI for real-world applications in branding, content generation, and lead conversion. This module equips business professionals, marketers, and SEO practitioners with job-ready AI prompting skills.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93790" y="1676281"/>
            <a:ext cx="1556742" cy="441484"/>
          </a:xfrm>
          <a:prstGeom prst="roundRect">
            <a:avLst>
              <a:gd name="adj" fmla="val 2071"/>
            </a:avLst>
          </a:prstGeom>
          <a:noFill/>
          <a:ln w="7620">
            <a:solidFill>
              <a:srgbClr val="151617"/>
            </a:solidFill>
            <a:prstDash val="solid"/>
          </a:ln>
        </p:spPr>
      </p:sp>
      <p:sp>
        <p:nvSpPr>
          <p:cNvPr id="3" name="Text 1"/>
          <p:cNvSpPr/>
          <p:nvPr/>
        </p:nvSpPr>
        <p:spPr>
          <a:xfrm>
            <a:off x="937498" y="1751886"/>
            <a:ext cx="1269325" cy="290274"/>
          </a:xfrm>
          <a:prstGeom prst="rect">
            <a:avLst/>
          </a:prstGeom>
          <a:noFill/>
          <a:ln/>
        </p:spPr>
        <p:txBody>
          <a:bodyPr wrap="none" lIns="0" tIns="0" rIns="0" bIns="0" rtlCol="0" anchor="t"/>
          <a:lstStyle/>
          <a:p>
            <a:pPr algn="l" indent="0" marL="0">
              <a:lnSpc>
                <a:spcPts val="2250"/>
              </a:lnSpc>
              <a:buNone/>
            </a:pPr>
            <a:r>
              <a:rPr lang="en-US" sz="1400" dirty="0">
                <a:solidFill>
                  <a:srgbClr val="151617"/>
                </a:solidFill>
                <a:latin typeface="Inconsolata" pitchFamily="34" charset="0"/>
                <a:ea typeface="Inconsolata" pitchFamily="34" charset="-122"/>
                <a:cs typeface="Inconsolata" pitchFamily="34" charset="-120"/>
              </a:rPr>
              <a:t>EMAIL EXAMPLES</a:t>
            </a:r>
            <a:endParaRPr lang="en-US" sz="1400" dirty="0"/>
          </a:p>
        </p:txBody>
      </p:sp>
      <p:sp>
        <p:nvSpPr>
          <p:cNvPr id="4" name="Text 2"/>
          <p:cNvSpPr/>
          <p:nvPr/>
        </p:nvSpPr>
        <p:spPr>
          <a:xfrm>
            <a:off x="793790" y="2208490"/>
            <a:ext cx="10055781" cy="566976"/>
          </a:xfrm>
          <a:prstGeom prst="rect">
            <a:avLst/>
          </a:prstGeom>
          <a:noFill/>
          <a:ln/>
        </p:spPr>
        <p:txBody>
          <a:bodyPr wrap="none" lIns="0" tIns="0" rIns="0" bIns="0" rtlCol="0" anchor="t"/>
          <a:lstStyle/>
          <a:p>
            <a:pPr algn="l" indent="0" marL="0">
              <a:lnSpc>
                <a:spcPts val="4450"/>
              </a:lnSpc>
              <a:buNone/>
            </a:pPr>
            <a:r>
              <a:rPr lang="en-US" sz="3550" b="1" dirty="0">
                <a:solidFill>
                  <a:srgbClr val="151617"/>
                </a:solidFill>
                <a:latin typeface="Montserrat Black" pitchFamily="34" charset="0"/>
                <a:ea typeface="Montserrat Black" pitchFamily="34" charset="-122"/>
                <a:cs typeface="Montserrat Black" pitchFamily="34" charset="-120"/>
              </a:rPr>
              <a:t>Automating Your Email Outreach with AI</a:t>
            </a:r>
            <a:endParaRPr lang="en-US" sz="3550" dirty="0"/>
          </a:p>
        </p:txBody>
      </p:sp>
      <p:sp>
        <p:nvSpPr>
          <p:cNvPr id="5" name="Shape 3"/>
          <p:cNvSpPr/>
          <p:nvPr/>
        </p:nvSpPr>
        <p:spPr>
          <a:xfrm>
            <a:off x="793790" y="3115628"/>
            <a:ext cx="4196358" cy="2456617"/>
          </a:xfrm>
          <a:prstGeom prst="roundRect">
            <a:avLst>
              <a:gd name="adj" fmla="val 5956"/>
            </a:avLst>
          </a:prstGeom>
          <a:solidFill>
            <a:srgbClr val="F8ECE4"/>
          </a:solidFill>
          <a:ln w="30480">
            <a:solidFill>
              <a:srgbClr val="151617"/>
            </a:solidFill>
            <a:prstDash val="solid"/>
          </a:ln>
          <a:effectLst>
            <a:outerShdw sx="100000" sy="100000" kx="0" ky="0" algn="bl" rotWithShape="0" blurRad="0" dist="20320" dir="2700000">
              <a:srgbClr val="151617">
                <a:alpha val="100000"/>
              </a:srgbClr>
            </a:outerShdw>
          </a:effectLst>
        </p:spPr>
      </p:sp>
      <p:sp>
        <p:nvSpPr>
          <p:cNvPr id="6" name="Shape 4"/>
          <p:cNvSpPr/>
          <p:nvPr/>
        </p:nvSpPr>
        <p:spPr>
          <a:xfrm>
            <a:off x="763310" y="3115628"/>
            <a:ext cx="121920" cy="2456617"/>
          </a:xfrm>
          <a:prstGeom prst="roundRect">
            <a:avLst>
              <a:gd name="adj" fmla="val 7500"/>
            </a:avLst>
          </a:prstGeom>
          <a:solidFill>
            <a:srgbClr val="151617"/>
          </a:solidFill>
          <a:ln/>
        </p:spPr>
      </p:sp>
      <p:sp>
        <p:nvSpPr>
          <p:cNvPr id="7" name="Text 5"/>
          <p:cNvSpPr/>
          <p:nvPr/>
        </p:nvSpPr>
        <p:spPr>
          <a:xfrm>
            <a:off x="1142524" y="337292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Cold Email</a:t>
            </a:r>
            <a:endParaRPr lang="en-US" sz="2200" dirty="0"/>
          </a:p>
        </p:txBody>
      </p:sp>
      <p:sp>
        <p:nvSpPr>
          <p:cNvPr id="8" name="Text 6"/>
          <p:cNvSpPr/>
          <p:nvPr/>
        </p:nvSpPr>
        <p:spPr>
          <a:xfrm>
            <a:off x="1142524" y="3863340"/>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"Write a cold email pitching web development services to small businesses. Keep it short and professional."</a:t>
            </a:r>
            <a:endParaRPr lang="en-US" sz="1750" dirty="0"/>
          </a:p>
        </p:txBody>
      </p:sp>
      <p:sp>
        <p:nvSpPr>
          <p:cNvPr id="9" name="Shape 7"/>
          <p:cNvSpPr/>
          <p:nvPr/>
        </p:nvSpPr>
        <p:spPr>
          <a:xfrm>
            <a:off x="5216962" y="3115628"/>
            <a:ext cx="4196358" cy="2456617"/>
          </a:xfrm>
          <a:prstGeom prst="roundRect">
            <a:avLst>
              <a:gd name="adj" fmla="val 5956"/>
            </a:avLst>
          </a:prstGeom>
          <a:solidFill>
            <a:srgbClr val="F8ECE4"/>
          </a:solidFill>
          <a:ln w="30480">
            <a:solidFill>
              <a:srgbClr val="151617"/>
            </a:solidFill>
            <a:prstDash val="solid"/>
          </a:ln>
          <a:effectLst>
            <a:outerShdw sx="100000" sy="100000" kx="0" ky="0" algn="bl" rotWithShape="0" blurRad="0" dist="20320" dir="2700000">
              <a:srgbClr val="151617">
                <a:alpha val="100000"/>
              </a:srgbClr>
            </a:outerShdw>
          </a:effectLst>
        </p:spPr>
      </p:sp>
      <p:sp>
        <p:nvSpPr>
          <p:cNvPr id="10" name="Shape 8"/>
          <p:cNvSpPr/>
          <p:nvPr/>
        </p:nvSpPr>
        <p:spPr>
          <a:xfrm>
            <a:off x="5186482" y="3115628"/>
            <a:ext cx="121920" cy="2456617"/>
          </a:xfrm>
          <a:prstGeom prst="roundRect">
            <a:avLst>
              <a:gd name="adj" fmla="val 7500"/>
            </a:avLst>
          </a:prstGeom>
          <a:solidFill>
            <a:srgbClr val="151617"/>
          </a:solidFill>
          <a:ln/>
        </p:spPr>
      </p:sp>
      <p:sp>
        <p:nvSpPr>
          <p:cNvPr id="11" name="Text 9"/>
          <p:cNvSpPr/>
          <p:nvPr/>
        </p:nvSpPr>
        <p:spPr>
          <a:xfrm>
            <a:off x="5565696" y="337292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Marketing Email</a:t>
            </a:r>
            <a:endParaRPr lang="en-US" sz="2200" dirty="0"/>
          </a:p>
        </p:txBody>
      </p:sp>
      <p:sp>
        <p:nvSpPr>
          <p:cNvPr id="12" name="Text 10"/>
          <p:cNvSpPr/>
          <p:nvPr/>
        </p:nvSpPr>
        <p:spPr>
          <a:xfrm>
            <a:off x="5565696" y="3863340"/>
            <a:ext cx="3590330"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"Create a promotional email for a Diwali sale with urgency and CTA."</a:t>
            </a:r>
            <a:endParaRPr lang="en-US" sz="1750" dirty="0"/>
          </a:p>
        </p:txBody>
      </p:sp>
      <p:sp>
        <p:nvSpPr>
          <p:cNvPr id="13" name="Shape 11"/>
          <p:cNvSpPr/>
          <p:nvPr/>
        </p:nvSpPr>
        <p:spPr>
          <a:xfrm>
            <a:off x="9640133" y="3115628"/>
            <a:ext cx="4196358" cy="2456617"/>
          </a:xfrm>
          <a:prstGeom prst="roundRect">
            <a:avLst>
              <a:gd name="adj" fmla="val 5956"/>
            </a:avLst>
          </a:prstGeom>
          <a:solidFill>
            <a:srgbClr val="F8ECE4"/>
          </a:solidFill>
          <a:ln w="30480">
            <a:solidFill>
              <a:srgbClr val="151617"/>
            </a:solidFill>
            <a:prstDash val="solid"/>
          </a:ln>
          <a:effectLst>
            <a:outerShdw sx="100000" sy="100000" kx="0" ky="0" algn="bl" rotWithShape="0" blurRad="0" dist="20320" dir="2700000">
              <a:srgbClr val="151617">
                <a:alpha val="100000"/>
              </a:srgbClr>
            </a:outerShdw>
          </a:effectLst>
        </p:spPr>
      </p:sp>
      <p:sp>
        <p:nvSpPr>
          <p:cNvPr id="14" name="Shape 12"/>
          <p:cNvSpPr/>
          <p:nvPr/>
        </p:nvSpPr>
        <p:spPr>
          <a:xfrm>
            <a:off x="9609653" y="3115628"/>
            <a:ext cx="121920" cy="2456617"/>
          </a:xfrm>
          <a:prstGeom prst="roundRect">
            <a:avLst>
              <a:gd name="adj" fmla="val 7500"/>
            </a:avLst>
          </a:prstGeom>
          <a:solidFill>
            <a:srgbClr val="151617"/>
          </a:solidFill>
          <a:ln/>
        </p:spPr>
      </p:sp>
      <p:sp>
        <p:nvSpPr>
          <p:cNvPr id="15" name="Text 13"/>
          <p:cNvSpPr/>
          <p:nvPr/>
        </p:nvSpPr>
        <p:spPr>
          <a:xfrm>
            <a:off x="9988868" y="337292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Follow-up Email</a:t>
            </a:r>
            <a:endParaRPr lang="en-US" sz="2200" dirty="0"/>
          </a:p>
        </p:txBody>
      </p:sp>
      <p:sp>
        <p:nvSpPr>
          <p:cNvPr id="16" name="Text 14"/>
          <p:cNvSpPr/>
          <p:nvPr/>
        </p:nvSpPr>
        <p:spPr>
          <a:xfrm>
            <a:off x="9988868" y="3863340"/>
            <a:ext cx="3590330"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"Write a polite follow-up email after no response for 7 days."</a:t>
            </a:r>
            <a:endParaRPr lang="en-US" sz="1750" dirty="0"/>
          </a:p>
        </p:txBody>
      </p:sp>
      <p:sp>
        <p:nvSpPr>
          <p:cNvPr id="17" name="Text 15"/>
          <p:cNvSpPr/>
          <p:nvPr/>
        </p:nvSpPr>
        <p:spPr>
          <a:xfrm>
            <a:off x="793790" y="582739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These examples demonstrate how AI can help you compose various types of emails, saving time and ensuring your messages are always on point and effective.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1373743"/>
            <a:ext cx="1813560" cy="426244"/>
          </a:xfrm>
          <a:prstGeom prst="roundRect">
            <a:avLst>
              <a:gd name="adj" fmla="val 2145"/>
            </a:avLst>
          </a:prstGeom>
          <a:solidFill>
            <a:srgbClr val="E4E6E7"/>
          </a:solidFill>
          <a:ln/>
        </p:spPr>
      </p:sp>
      <p:sp>
        <p:nvSpPr>
          <p:cNvPr id="3" name="Text 1"/>
          <p:cNvSpPr/>
          <p:nvPr/>
        </p:nvSpPr>
        <p:spPr>
          <a:xfrm>
            <a:off x="929878" y="1441728"/>
            <a:ext cx="1541383" cy="290274"/>
          </a:xfrm>
          <a:prstGeom prst="rect">
            <a:avLst/>
          </a:prstGeom>
          <a:noFill/>
          <a:ln/>
        </p:spPr>
        <p:txBody>
          <a:bodyPr wrap="none" lIns="0" tIns="0" rIns="0" bIns="0" rtlCol="0" anchor="t"/>
          <a:lstStyle/>
          <a:p>
            <a:pPr algn="l" indent="0" marL="0">
              <a:lnSpc>
                <a:spcPts val="2250"/>
              </a:lnSpc>
              <a:buNone/>
            </a:pPr>
            <a:r>
              <a:rPr lang="en-US" sz="1400" dirty="0">
                <a:solidFill>
                  <a:srgbClr val="151617"/>
                </a:solidFill>
                <a:latin typeface="Inconsolata" pitchFamily="34" charset="0"/>
                <a:ea typeface="Inconsolata" pitchFamily="34" charset="-122"/>
                <a:cs typeface="Inconsolata" pitchFamily="34" charset="-120"/>
              </a:rPr>
              <a:t>MODULE OBJECTIVES</a:t>
            </a:r>
            <a:endParaRPr lang="en-US" sz="1400" dirty="0"/>
          </a:p>
        </p:txBody>
      </p:sp>
      <p:sp>
        <p:nvSpPr>
          <p:cNvPr id="4" name="Text 2"/>
          <p:cNvSpPr/>
          <p:nvPr/>
        </p:nvSpPr>
        <p:spPr>
          <a:xfrm>
            <a:off x="793790" y="1890713"/>
            <a:ext cx="9457134" cy="566976"/>
          </a:xfrm>
          <a:prstGeom prst="rect">
            <a:avLst/>
          </a:prstGeom>
          <a:noFill/>
          <a:ln/>
        </p:spPr>
        <p:txBody>
          <a:bodyPr wrap="none" lIns="0" tIns="0" rIns="0" bIns="0" rtlCol="0" anchor="t"/>
          <a:lstStyle/>
          <a:p>
            <a:pPr algn="l" indent="0" marL="0">
              <a:lnSpc>
                <a:spcPts val="4450"/>
              </a:lnSpc>
              <a:buNone/>
            </a:pPr>
            <a:r>
              <a:rPr lang="en-US" sz="3550" b="1" dirty="0">
                <a:solidFill>
                  <a:srgbClr val="151617"/>
                </a:solidFill>
                <a:latin typeface="Montserrat Black" pitchFamily="34" charset="0"/>
                <a:ea typeface="Montserrat Black" pitchFamily="34" charset="-122"/>
                <a:cs typeface="Montserrat Black" pitchFamily="34" charset="-120"/>
              </a:rPr>
              <a:t>Your Journey to AI Prompting Mastery</a:t>
            </a:r>
            <a:endParaRPr lang="en-US" sz="3550" dirty="0"/>
          </a:p>
        </p:txBody>
      </p:sp>
      <p:sp>
        <p:nvSpPr>
          <p:cNvPr id="5" name="Text 3"/>
          <p:cNvSpPr/>
          <p:nvPr/>
        </p:nvSpPr>
        <p:spPr>
          <a:xfrm>
            <a:off x="793790" y="2797850"/>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Montserrat Light" pitchFamily="34" charset="0"/>
                <a:ea typeface="Montserrat Light" pitchFamily="34" charset="-122"/>
                <a:cs typeface="Montserrat Light" pitchFamily="34" charset="-120"/>
              </a:rPr>
              <a:t>01</a:t>
            </a:r>
            <a:endParaRPr lang="en-US" sz="1750" dirty="0"/>
          </a:p>
        </p:txBody>
      </p:sp>
      <p:sp>
        <p:nvSpPr>
          <p:cNvPr id="6" name="Shape 4"/>
          <p:cNvSpPr/>
          <p:nvPr/>
        </p:nvSpPr>
        <p:spPr>
          <a:xfrm>
            <a:off x="793790" y="3152894"/>
            <a:ext cx="6407944" cy="30480"/>
          </a:xfrm>
          <a:prstGeom prst="rect">
            <a:avLst/>
          </a:prstGeom>
          <a:solidFill>
            <a:srgbClr val="151617"/>
          </a:solidFill>
          <a:ln/>
        </p:spPr>
      </p:sp>
      <p:sp>
        <p:nvSpPr>
          <p:cNvPr id="7" name="Text 5"/>
          <p:cNvSpPr/>
          <p:nvPr/>
        </p:nvSpPr>
        <p:spPr>
          <a:xfrm>
            <a:off x="793790" y="3327202"/>
            <a:ext cx="3008828"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Business Use Cases</a:t>
            </a:r>
            <a:endParaRPr lang="en-US" sz="2200" dirty="0"/>
          </a:p>
        </p:txBody>
      </p:sp>
      <p:sp>
        <p:nvSpPr>
          <p:cNvPr id="8" name="Text 6"/>
          <p:cNvSpPr/>
          <p:nvPr/>
        </p:nvSpPr>
        <p:spPr>
          <a:xfrm>
            <a:off x="793790" y="3817620"/>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Learn to leverage AI prompts for practical, real-world business scenarios.</a:t>
            </a:r>
            <a:endParaRPr lang="en-US" sz="1750" dirty="0"/>
          </a:p>
        </p:txBody>
      </p:sp>
      <p:sp>
        <p:nvSpPr>
          <p:cNvPr id="9" name="Text 7"/>
          <p:cNvSpPr/>
          <p:nvPr/>
        </p:nvSpPr>
        <p:spPr>
          <a:xfrm>
            <a:off x="7428548" y="2797850"/>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Montserrat Light" pitchFamily="34" charset="0"/>
                <a:ea typeface="Montserrat Light" pitchFamily="34" charset="-122"/>
                <a:cs typeface="Montserrat Light" pitchFamily="34" charset="-120"/>
              </a:rPr>
              <a:t>02</a:t>
            </a:r>
            <a:endParaRPr lang="en-US" sz="1750" dirty="0"/>
          </a:p>
        </p:txBody>
      </p:sp>
      <p:sp>
        <p:nvSpPr>
          <p:cNvPr id="10" name="Shape 8"/>
          <p:cNvSpPr/>
          <p:nvPr/>
        </p:nvSpPr>
        <p:spPr>
          <a:xfrm>
            <a:off x="7428548" y="3152894"/>
            <a:ext cx="6408063" cy="30480"/>
          </a:xfrm>
          <a:prstGeom prst="rect">
            <a:avLst/>
          </a:prstGeom>
          <a:solidFill>
            <a:srgbClr val="151617"/>
          </a:solidFill>
          <a:ln/>
        </p:spPr>
      </p:sp>
      <p:sp>
        <p:nvSpPr>
          <p:cNvPr id="11" name="Text 9"/>
          <p:cNvSpPr/>
          <p:nvPr/>
        </p:nvSpPr>
        <p:spPr>
          <a:xfrm>
            <a:off x="7428548" y="3327202"/>
            <a:ext cx="4290298"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Brand Messaging &amp; Content</a:t>
            </a:r>
            <a:endParaRPr lang="en-US" sz="2200" dirty="0"/>
          </a:p>
        </p:txBody>
      </p:sp>
      <p:sp>
        <p:nvSpPr>
          <p:cNvPr id="12" name="Text 10"/>
          <p:cNvSpPr/>
          <p:nvPr/>
        </p:nvSpPr>
        <p:spPr>
          <a:xfrm>
            <a:off x="7428548" y="3817620"/>
            <a:ext cx="6408063"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Build strong brand identities and generate compelling marketing, SEO, and sales content.</a:t>
            </a:r>
            <a:endParaRPr lang="en-US" sz="1750" dirty="0"/>
          </a:p>
        </p:txBody>
      </p:sp>
      <p:sp>
        <p:nvSpPr>
          <p:cNvPr id="13" name="Text 11"/>
          <p:cNvSpPr/>
          <p:nvPr/>
        </p:nvSpPr>
        <p:spPr>
          <a:xfrm>
            <a:off x="793790" y="4940260"/>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Montserrat Light" pitchFamily="34" charset="0"/>
                <a:ea typeface="Montserrat Light" pitchFamily="34" charset="-122"/>
                <a:cs typeface="Montserrat Light" pitchFamily="34" charset="-120"/>
              </a:rPr>
              <a:t>03</a:t>
            </a:r>
            <a:endParaRPr lang="en-US" sz="1750" dirty="0"/>
          </a:p>
        </p:txBody>
      </p:sp>
      <p:sp>
        <p:nvSpPr>
          <p:cNvPr id="14" name="Shape 12"/>
          <p:cNvSpPr/>
          <p:nvPr/>
        </p:nvSpPr>
        <p:spPr>
          <a:xfrm>
            <a:off x="793790" y="5295305"/>
            <a:ext cx="6407944" cy="30480"/>
          </a:xfrm>
          <a:prstGeom prst="rect">
            <a:avLst/>
          </a:prstGeom>
          <a:solidFill>
            <a:srgbClr val="151617"/>
          </a:solidFill>
          <a:ln/>
        </p:spPr>
      </p:sp>
      <p:sp>
        <p:nvSpPr>
          <p:cNvPr id="15" name="Text 13"/>
          <p:cNvSpPr/>
          <p:nvPr/>
        </p:nvSpPr>
        <p:spPr>
          <a:xfrm>
            <a:off x="793790" y="5469612"/>
            <a:ext cx="3326011"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Content Optimization</a:t>
            </a:r>
            <a:endParaRPr lang="en-US" sz="2200" dirty="0"/>
          </a:p>
        </p:txBody>
      </p:sp>
      <p:sp>
        <p:nvSpPr>
          <p:cNvPr id="16" name="Text 14"/>
          <p:cNvSpPr/>
          <p:nvPr/>
        </p:nvSpPr>
        <p:spPr>
          <a:xfrm>
            <a:off x="793790" y="5960031"/>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Master rewriting and optimizing content for clarity, impact, and search engine visibility.</a:t>
            </a:r>
            <a:endParaRPr lang="en-US" sz="1750" dirty="0"/>
          </a:p>
        </p:txBody>
      </p:sp>
      <p:sp>
        <p:nvSpPr>
          <p:cNvPr id="17" name="Text 15"/>
          <p:cNvSpPr/>
          <p:nvPr/>
        </p:nvSpPr>
        <p:spPr>
          <a:xfrm>
            <a:off x="7428548" y="4940260"/>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Montserrat Light" pitchFamily="34" charset="0"/>
                <a:ea typeface="Montserrat Light" pitchFamily="34" charset="-122"/>
                <a:cs typeface="Montserrat Light" pitchFamily="34" charset="-120"/>
              </a:rPr>
              <a:t>04</a:t>
            </a:r>
            <a:endParaRPr lang="en-US" sz="1750" dirty="0"/>
          </a:p>
        </p:txBody>
      </p:sp>
      <p:sp>
        <p:nvSpPr>
          <p:cNvPr id="18" name="Shape 16"/>
          <p:cNvSpPr/>
          <p:nvPr/>
        </p:nvSpPr>
        <p:spPr>
          <a:xfrm>
            <a:off x="7428548" y="5295305"/>
            <a:ext cx="6408063" cy="30480"/>
          </a:xfrm>
          <a:prstGeom prst="rect">
            <a:avLst/>
          </a:prstGeom>
          <a:solidFill>
            <a:srgbClr val="151617"/>
          </a:solidFill>
          <a:ln/>
        </p:spPr>
      </p:sp>
      <p:sp>
        <p:nvSpPr>
          <p:cNvPr id="19" name="Text 17"/>
          <p:cNvSpPr/>
          <p:nvPr/>
        </p:nvSpPr>
        <p:spPr>
          <a:xfrm>
            <a:off x="7428548" y="5469612"/>
            <a:ext cx="365438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High-Converting Assets</a:t>
            </a:r>
            <a:endParaRPr lang="en-US" sz="2200" dirty="0"/>
          </a:p>
        </p:txBody>
      </p:sp>
      <p:sp>
        <p:nvSpPr>
          <p:cNvPr id="20" name="Text 18"/>
          <p:cNvSpPr/>
          <p:nvPr/>
        </p:nvSpPr>
        <p:spPr>
          <a:xfrm>
            <a:off x="7428548" y="5960031"/>
            <a:ext cx="6408063"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Create effective emails, ads, and lead magnets that drive conversions and engagement.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49486" y="1596509"/>
            <a:ext cx="2319814" cy="289917"/>
          </a:xfrm>
          <a:prstGeom prst="rect">
            <a:avLst/>
          </a:prstGeom>
          <a:noFill/>
          <a:ln/>
        </p:spPr>
        <p:txBody>
          <a:bodyPr wrap="none" lIns="0" tIns="0" rIns="0" bIns="0" rtlCol="0" anchor="t"/>
          <a:lstStyle/>
          <a:p>
            <a:pPr algn="l" indent="0" marL="0">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Chapter 1</a:t>
            </a:r>
            <a:endParaRPr lang="en-US" sz="1800" dirty="0"/>
          </a:p>
        </p:txBody>
      </p:sp>
      <p:sp>
        <p:nvSpPr>
          <p:cNvPr id="4" name="Text 1"/>
          <p:cNvSpPr/>
          <p:nvPr/>
        </p:nvSpPr>
        <p:spPr>
          <a:xfrm>
            <a:off x="649486" y="1947148"/>
            <a:ext cx="6854190" cy="463868"/>
          </a:xfrm>
          <a:prstGeom prst="rect">
            <a:avLst/>
          </a:prstGeom>
          <a:noFill/>
          <a:ln/>
        </p:spPr>
        <p:txBody>
          <a:bodyPr wrap="none" lIns="0" tIns="0" rIns="0" bIns="0" rtlCol="0" anchor="t"/>
          <a:lstStyle/>
          <a:p>
            <a:pPr algn="l" indent="0" marL="0">
              <a:lnSpc>
                <a:spcPts val="3650"/>
              </a:lnSpc>
              <a:buNone/>
            </a:pPr>
            <a:r>
              <a:rPr lang="en-US" sz="2900" b="1" dirty="0">
                <a:solidFill>
                  <a:srgbClr val="151617"/>
                </a:solidFill>
                <a:latin typeface="Montserrat Black" pitchFamily="34" charset="0"/>
                <a:ea typeface="Montserrat Black" pitchFamily="34" charset="-122"/>
                <a:cs typeface="Montserrat Black" pitchFamily="34" charset="-120"/>
              </a:rPr>
              <a:t>AI Prompts for Powerful Branding</a:t>
            </a:r>
            <a:endParaRPr lang="en-US" sz="2900" dirty="0"/>
          </a:p>
        </p:txBody>
      </p:sp>
      <p:sp>
        <p:nvSpPr>
          <p:cNvPr id="5" name="Text 2"/>
          <p:cNvSpPr/>
          <p:nvPr/>
        </p:nvSpPr>
        <p:spPr>
          <a:xfrm>
            <a:off x="649486" y="2775228"/>
            <a:ext cx="3696176" cy="1889403"/>
          </a:xfrm>
          <a:prstGeom prst="rect">
            <a:avLst/>
          </a:prstGeom>
          <a:noFill/>
          <a:ln/>
        </p:spPr>
        <p:txBody>
          <a:bodyPr wrap="square" lIns="0" tIns="0" rIns="0" bIns="0" rtlCol="0" anchor="t"/>
          <a:lstStyle/>
          <a:p>
            <a:pPr algn="l" indent="0" marL="0">
              <a:lnSpc>
                <a:spcPts val="2100"/>
              </a:lnSpc>
              <a:buNone/>
            </a:pPr>
            <a:r>
              <a:rPr lang="en-US" sz="1450" dirty="0">
                <a:solidFill>
                  <a:srgbClr val="151617"/>
                </a:solidFill>
                <a:latin typeface="Inconsolata" pitchFamily="34" charset="0"/>
                <a:ea typeface="Inconsolata" pitchFamily="34" charset="-122"/>
                <a:cs typeface="Inconsolata" pitchFamily="34" charset="-120"/>
              </a:rPr>
              <a:t>Branding is the soul of your business – it's how your audience perceives your voice, tone, values, and overall identity. AI acts as your strategic partner in defining and refining these crucial elements, ensuring consistency and impact.</a:t>
            </a:r>
            <a:endParaRPr lang="en-US" sz="1450" dirty="0"/>
          </a:p>
        </p:txBody>
      </p:sp>
      <p:sp>
        <p:nvSpPr>
          <p:cNvPr id="6" name="Text 3"/>
          <p:cNvSpPr/>
          <p:nvPr/>
        </p:nvSpPr>
        <p:spPr>
          <a:xfrm>
            <a:off x="649486" y="4801195"/>
            <a:ext cx="3696176" cy="1619663"/>
          </a:xfrm>
          <a:prstGeom prst="rect">
            <a:avLst/>
          </a:prstGeom>
          <a:noFill/>
          <a:ln/>
        </p:spPr>
        <p:txBody>
          <a:bodyPr wrap="square" lIns="0" tIns="0" rIns="0" bIns="0" rtlCol="0" anchor="t"/>
          <a:lstStyle/>
          <a:p>
            <a:pPr algn="l" marL="342900" indent="-342900">
              <a:lnSpc>
                <a:spcPts val="2100"/>
              </a:lnSpc>
              <a:buSzPct val="100000"/>
              <a:buChar char="•"/>
            </a:pPr>
            <a:r>
              <a:rPr lang="en-US" sz="1450" dirty="0">
                <a:solidFill>
                  <a:srgbClr val="151617"/>
                </a:solidFill>
                <a:latin typeface="Inconsolata" pitchFamily="34" charset="0"/>
                <a:ea typeface="Inconsolata" pitchFamily="34" charset="-122"/>
                <a:cs typeface="Inconsolata" pitchFamily="34" charset="-120"/>
              </a:rPr>
              <a:t>Define distinctive brand voice</a:t>
            </a:r>
            <a:endParaRPr lang="en-US" sz="1450" dirty="0"/>
          </a:p>
          <a:p>
            <a:pPr algn="l" marL="342900" indent="-342900">
              <a:lnSpc>
                <a:spcPts val="2100"/>
              </a:lnSpc>
              <a:buSzPct val="100000"/>
              <a:buChar char="•"/>
            </a:pPr>
            <a:r>
              <a:rPr lang="en-US" sz="1450" dirty="0">
                <a:solidFill>
                  <a:srgbClr val="151617"/>
                </a:solidFill>
                <a:latin typeface="Inconsolata" pitchFamily="34" charset="0"/>
                <a:ea typeface="Inconsolata" pitchFamily="34" charset="-122"/>
                <a:cs typeface="Inconsolata" pitchFamily="34" charset="-120"/>
              </a:rPr>
              <a:t>Generate compelling taglines &amp; slogans</a:t>
            </a:r>
            <a:endParaRPr lang="en-US" sz="1450" dirty="0"/>
          </a:p>
          <a:p>
            <a:pPr algn="l" marL="342900" indent="-342900">
              <a:lnSpc>
                <a:spcPts val="2100"/>
              </a:lnSpc>
              <a:buSzPct val="100000"/>
              <a:buChar char="•"/>
            </a:pPr>
            <a:r>
              <a:rPr lang="en-US" sz="1450" dirty="0">
                <a:solidFill>
                  <a:srgbClr val="151617"/>
                </a:solidFill>
                <a:latin typeface="Inconsolata" pitchFamily="34" charset="0"/>
                <a:ea typeface="Inconsolata" pitchFamily="34" charset="-122"/>
                <a:cs typeface="Inconsolata" pitchFamily="34" charset="-120"/>
              </a:rPr>
              <a:t>Craft inspiring mission &amp; vision statements</a:t>
            </a:r>
            <a:endParaRPr lang="en-US" sz="1450" dirty="0"/>
          </a:p>
          <a:p>
            <a:pPr algn="l" marL="342900" indent="-342900">
              <a:lnSpc>
                <a:spcPts val="2100"/>
              </a:lnSpc>
              <a:buSzPct val="100000"/>
              <a:buChar char="•"/>
            </a:pPr>
            <a:r>
              <a:rPr lang="en-US" sz="1450" dirty="0">
                <a:solidFill>
                  <a:srgbClr val="151617"/>
                </a:solidFill>
                <a:latin typeface="Inconsolata" pitchFamily="34" charset="0"/>
                <a:ea typeface="Inconsolata" pitchFamily="34" charset="-122"/>
                <a:cs typeface="Inconsolata" pitchFamily="34" charset="-120"/>
              </a:rPr>
              <a:t>Develop a unique brand personality</a:t>
            </a:r>
            <a:endParaRPr lang="en-US" sz="1450" dirty="0"/>
          </a:p>
        </p:txBody>
      </p:sp>
      <p:sp>
        <p:nvSpPr>
          <p:cNvPr id="7" name="Shape 4"/>
          <p:cNvSpPr/>
          <p:nvPr/>
        </p:nvSpPr>
        <p:spPr>
          <a:xfrm>
            <a:off x="4672370" y="2638663"/>
            <a:ext cx="3963352" cy="3994428"/>
          </a:xfrm>
          <a:prstGeom prst="roundRect">
            <a:avLst>
              <a:gd name="adj" fmla="val 231"/>
            </a:avLst>
          </a:prstGeom>
          <a:solidFill>
            <a:srgbClr val="F2DED0"/>
          </a:solidFill>
          <a:ln/>
        </p:spPr>
      </p:sp>
      <p:sp>
        <p:nvSpPr>
          <p:cNvPr id="8" name="Text 5"/>
          <p:cNvSpPr/>
          <p:nvPr/>
        </p:nvSpPr>
        <p:spPr>
          <a:xfrm>
            <a:off x="4857869" y="2790468"/>
            <a:ext cx="2319814" cy="289917"/>
          </a:xfrm>
          <a:prstGeom prst="rect">
            <a:avLst/>
          </a:prstGeom>
          <a:noFill/>
          <a:ln/>
        </p:spPr>
        <p:txBody>
          <a:bodyPr wrap="none" lIns="0" tIns="0" rIns="0" bIns="0" rtlCol="0" anchor="t"/>
          <a:lstStyle/>
          <a:p>
            <a:pPr algn="l" indent="0" marL="0">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Teaching Tip:</a:t>
            </a:r>
            <a:endParaRPr lang="en-US" sz="1800" dirty="0"/>
          </a:p>
        </p:txBody>
      </p:sp>
      <p:sp>
        <p:nvSpPr>
          <p:cNvPr id="9" name="Text 6"/>
          <p:cNvSpPr/>
          <p:nvPr/>
        </p:nvSpPr>
        <p:spPr>
          <a:xfrm>
            <a:off x="4857869" y="3232190"/>
            <a:ext cx="3592354" cy="539829"/>
          </a:xfrm>
          <a:prstGeom prst="rect">
            <a:avLst/>
          </a:prstGeom>
          <a:noFill/>
          <a:ln/>
        </p:spPr>
        <p:txBody>
          <a:bodyPr wrap="square" lIns="0" tIns="0" rIns="0" bIns="0" rtlCol="0" anchor="t"/>
          <a:lstStyle/>
          <a:p>
            <a:pPr algn="l" indent="0" marL="0">
              <a:lnSpc>
                <a:spcPts val="2100"/>
              </a:lnSpc>
              <a:buNone/>
            </a:pPr>
            <a:r>
              <a:rPr lang="en-US" sz="1450" dirty="0">
                <a:solidFill>
                  <a:srgbClr val="151617"/>
                </a:solidFill>
                <a:latin typeface="Inconsolata" pitchFamily="34" charset="0"/>
                <a:ea typeface="Inconsolata" pitchFamily="34" charset="-122"/>
                <a:cs typeface="Inconsolata" pitchFamily="34" charset="-120"/>
              </a:rPr>
              <a:t>When crafting branding prompts, always specify:</a:t>
            </a:r>
            <a:endParaRPr lang="en-US" sz="1450" dirty="0"/>
          </a:p>
        </p:txBody>
      </p:sp>
      <p:sp>
        <p:nvSpPr>
          <p:cNvPr id="10" name="Text 7"/>
          <p:cNvSpPr/>
          <p:nvPr/>
        </p:nvSpPr>
        <p:spPr>
          <a:xfrm>
            <a:off x="4857869" y="3908584"/>
            <a:ext cx="3592354" cy="1079775"/>
          </a:xfrm>
          <a:prstGeom prst="rect">
            <a:avLst/>
          </a:prstGeom>
          <a:noFill/>
          <a:ln/>
        </p:spPr>
        <p:txBody>
          <a:bodyPr wrap="square" lIns="0" tIns="0" rIns="0" bIns="0" rtlCol="0" anchor="t"/>
          <a:lstStyle/>
          <a:p>
            <a:pPr algn="l" marL="342900" indent="-342900">
              <a:lnSpc>
                <a:spcPts val="2100"/>
              </a:lnSpc>
              <a:buSzPct val="100000"/>
              <a:buChar char="•"/>
            </a:pPr>
            <a:r>
              <a:rPr lang="en-US" sz="1450" dirty="0">
                <a:solidFill>
                  <a:srgbClr val="151617"/>
                </a:solidFill>
                <a:latin typeface="Inconsolata" pitchFamily="34" charset="0"/>
                <a:ea typeface="Inconsolata" pitchFamily="34" charset="-122"/>
                <a:cs typeface="Inconsolata" pitchFamily="34" charset="-120"/>
              </a:rPr>
              <a:t>Target audience</a:t>
            </a:r>
            <a:endParaRPr lang="en-US" sz="1450" dirty="0"/>
          </a:p>
          <a:p>
            <a:pPr algn="l" marL="342900" indent="-342900">
              <a:lnSpc>
                <a:spcPts val="2100"/>
              </a:lnSpc>
              <a:buSzPct val="100000"/>
              <a:buChar char="•"/>
            </a:pPr>
            <a:r>
              <a:rPr lang="en-US" sz="1450" dirty="0">
                <a:solidFill>
                  <a:srgbClr val="151617"/>
                </a:solidFill>
                <a:latin typeface="Inconsolata" pitchFamily="34" charset="0"/>
                <a:ea typeface="Inconsolata" pitchFamily="34" charset="-122"/>
                <a:cs typeface="Inconsolata" pitchFamily="34" charset="-120"/>
              </a:rPr>
              <a:t>Industry context</a:t>
            </a:r>
            <a:endParaRPr lang="en-US" sz="1450" dirty="0"/>
          </a:p>
          <a:p>
            <a:pPr algn="l" marL="342900" indent="-342900">
              <a:lnSpc>
                <a:spcPts val="2100"/>
              </a:lnSpc>
              <a:buSzPct val="100000"/>
              <a:buChar char="•"/>
            </a:pPr>
            <a:r>
              <a:rPr lang="en-US" sz="1450" dirty="0">
                <a:solidFill>
                  <a:srgbClr val="151617"/>
                </a:solidFill>
                <a:latin typeface="Inconsolata" pitchFamily="34" charset="0"/>
                <a:ea typeface="Inconsolata" pitchFamily="34" charset="-122"/>
                <a:cs typeface="Inconsolata" pitchFamily="34" charset="-120"/>
              </a:rPr>
              <a:t>Desired brand tone (e.g., formal, fun, bold, premium)</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93790" y="882610"/>
            <a:ext cx="1828800" cy="441484"/>
          </a:xfrm>
          <a:prstGeom prst="roundRect">
            <a:avLst>
              <a:gd name="adj" fmla="val 2071"/>
            </a:avLst>
          </a:prstGeom>
          <a:noFill/>
          <a:ln w="7620">
            <a:solidFill>
              <a:srgbClr val="151617"/>
            </a:solidFill>
            <a:prstDash val="solid"/>
          </a:ln>
        </p:spPr>
      </p:sp>
      <p:sp>
        <p:nvSpPr>
          <p:cNvPr id="3" name="Text 1"/>
          <p:cNvSpPr/>
          <p:nvPr/>
        </p:nvSpPr>
        <p:spPr>
          <a:xfrm>
            <a:off x="937498" y="958215"/>
            <a:ext cx="1541383" cy="290274"/>
          </a:xfrm>
          <a:prstGeom prst="rect">
            <a:avLst/>
          </a:prstGeom>
          <a:noFill/>
          <a:ln/>
        </p:spPr>
        <p:txBody>
          <a:bodyPr wrap="none" lIns="0" tIns="0" rIns="0" bIns="0" rtlCol="0" anchor="t"/>
          <a:lstStyle/>
          <a:p>
            <a:pPr algn="l" indent="0" marL="0">
              <a:lnSpc>
                <a:spcPts val="2250"/>
              </a:lnSpc>
              <a:buNone/>
            </a:pPr>
            <a:r>
              <a:rPr lang="en-US" sz="1400" dirty="0">
                <a:solidFill>
                  <a:srgbClr val="151617"/>
                </a:solidFill>
                <a:latin typeface="Inconsolata" pitchFamily="34" charset="0"/>
                <a:ea typeface="Inconsolata" pitchFamily="34" charset="-122"/>
                <a:cs typeface="Inconsolata" pitchFamily="34" charset="-120"/>
              </a:rPr>
              <a:t>BRANDING EXAMPLES</a:t>
            </a:r>
            <a:endParaRPr lang="en-US" sz="1400" dirty="0"/>
          </a:p>
        </p:txBody>
      </p:sp>
      <p:sp>
        <p:nvSpPr>
          <p:cNvPr id="4" name="Text 2"/>
          <p:cNvSpPr/>
          <p:nvPr/>
        </p:nvSpPr>
        <p:spPr>
          <a:xfrm>
            <a:off x="793790" y="1414820"/>
            <a:ext cx="9218533" cy="566976"/>
          </a:xfrm>
          <a:prstGeom prst="rect">
            <a:avLst/>
          </a:prstGeom>
          <a:noFill/>
          <a:ln/>
        </p:spPr>
        <p:txBody>
          <a:bodyPr wrap="none" lIns="0" tIns="0" rIns="0" bIns="0" rtlCol="0" anchor="t"/>
          <a:lstStyle/>
          <a:p>
            <a:pPr algn="l" indent="0" marL="0">
              <a:lnSpc>
                <a:spcPts val="4450"/>
              </a:lnSpc>
              <a:buNone/>
            </a:pPr>
            <a:r>
              <a:rPr lang="en-US" sz="3550" b="1" dirty="0">
                <a:solidFill>
                  <a:srgbClr val="151617"/>
                </a:solidFill>
                <a:latin typeface="Montserrat Black" pitchFamily="34" charset="0"/>
                <a:ea typeface="Montserrat Black" pitchFamily="34" charset="-122"/>
                <a:cs typeface="Montserrat Black" pitchFamily="34" charset="-120"/>
              </a:rPr>
              <a:t>Crafting Your Brand Narrative with AI</a:t>
            </a:r>
            <a:endParaRPr lang="en-US" sz="3550" dirty="0"/>
          </a:p>
        </p:txBody>
      </p:sp>
      <p:sp>
        <p:nvSpPr>
          <p:cNvPr id="5" name="Shape 3"/>
          <p:cNvSpPr/>
          <p:nvPr/>
        </p:nvSpPr>
        <p:spPr>
          <a:xfrm>
            <a:off x="793790" y="2321957"/>
            <a:ext cx="4196358" cy="4043958"/>
          </a:xfrm>
          <a:prstGeom prst="roundRect">
            <a:avLst>
              <a:gd name="adj" fmla="val 226"/>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6" name="Shape 4"/>
          <p:cNvSpPr/>
          <p:nvPr/>
        </p:nvSpPr>
        <p:spPr>
          <a:xfrm>
            <a:off x="1028224" y="2556391"/>
            <a:ext cx="680442" cy="680442"/>
          </a:xfrm>
          <a:prstGeom prst="roundRect">
            <a:avLst>
              <a:gd name="adj" fmla="val 13436980"/>
            </a:avLst>
          </a:prstGeom>
          <a:solidFill>
            <a:srgbClr val="151617"/>
          </a:solidFill>
          <a:ln/>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15390" y="2743438"/>
            <a:ext cx="306110" cy="306110"/>
          </a:xfrm>
          <a:prstGeom prst="rect">
            <a:avLst/>
          </a:prstGeom>
        </p:spPr>
      </p:pic>
      <p:sp>
        <p:nvSpPr>
          <p:cNvPr id="8" name="Text 5"/>
          <p:cNvSpPr/>
          <p:nvPr/>
        </p:nvSpPr>
        <p:spPr>
          <a:xfrm>
            <a:off x="1028224" y="346364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Brand Identity</a:t>
            </a:r>
            <a:endParaRPr lang="en-US" sz="2200" dirty="0"/>
          </a:p>
        </p:txBody>
      </p:sp>
      <p:sp>
        <p:nvSpPr>
          <p:cNvPr id="9" name="Text 6"/>
          <p:cNvSpPr/>
          <p:nvPr/>
        </p:nvSpPr>
        <p:spPr>
          <a:xfrm>
            <a:off x="1028224" y="3954066"/>
            <a:ext cx="3727490" cy="217741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"Act as a branding expert. Create a brand identity for a startup that provides AI-based education for college students. Include tone, values, and personality."</a:t>
            </a:r>
            <a:endParaRPr lang="en-US" sz="1750" dirty="0"/>
          </a:p>
        </p:txBody>
      </p:sp>
      <p:sp>
        <p:nvSpPr>
          <p:cNvPr id="10" name="Shape 7"/>
          <p:cNvSpPr/>
          <p:nvPr/>
        </p:nvSpPr>
        <p:spPr>
          <a:xfrm>
            <a:off x="5216962" y="2321957"/>
            <a:ext cx="4196358" cy="4043958"/>
          </a:xfrm>
          <a:prstGeom prst="roundRect">
            <a:avLst>
              <a:gd name="adj" fmla="val 226"/>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11" name="Shape 8"/>
          <p:cNvSpPr/>
          <p:nvPr/>
        </p:nvSpPr>
        <p:spPr>
          <a:xfrm>
            <a:off x="5451396" y="2556391"/>
            <a:ext cx="680442" cy="680442"/>
          </a:xfrm>
          <a:prstGeom prst="roundRect">
            <a:avLst>
              <a:gd name="adj" fmla="val 13436980"/>
            </a:avLst>
          </a:prstGeom>
          <a:solidFill>
            <a:srgbClr val="151617"/>
          </a:solidFill>
          <a:ln/>
        </p:spPr>
      </p:sp>
      <p:pic>
        <p:nvPicPr>
          <p:cNvPr id="12"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562" y="2743438"/>
            <a:ext cx="306110" cy="306110"/>
          </a:xfrm>
          <a:prstGeom prst="rect">
            <a:avLst/>
          </a:prstGeom>
        </p:spPr>
      </p:pic>
      <p:sp>
        <p:nvSpPr>
          <p:cNvPr id="13" name="Text 9"/>
          <p:cNvSpPr/>
          <p:nvPr/>
        </p:nvSpPr>
        <p:spPr>
          <a:xfrm>
            <a:off x="5451396" y="346364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Tagline Creation</a:t>
            </a:r>
            <a:endParaRPr lang="en-US" sz="2200" dirty="0"/>
          </a:p>
        </p:txBody>
      </p:sp>
      <p:sp>
        <p:nvSpPr>
          <p:cNvPr id="14" name="Text 10"/>
          <p:cNvSpPr/>
          <p:nvPr/>
        </p:nvSpPr>
        <p:spPr>
          <a:xfrm>
            <a:off x="5451396" y="3954066"/>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"Generate 10 catchy taglines for a fitness app focused on busy professionals."</a:t>
            </a:r>
            <a:endParaRPr lang="en-US" sz="1750" dirty="0"/>
          </a:p>
        </p:txBody>
      </p:sp>
      <p:sp>
        <p:nvSpPr>
          <p:cNvPr id="15" name="Shape 11"/>
          <p:cNvSpPr/>
          <p:nvPr/>
        </p:nvSpPr>
        <p:spPr>
          <a:xfrm>
            <a:off x="9640133" y="2321957"/>
            <a:ext cx="4196358" cy="4043958"/>
          </a:xfrm>
          <a:prstGeom prst="roundRect">
            <a:avLst>
              <a:gd name="adj" fmla="val 226"/>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16" name="Shape 12"/>
          <p:cNvSpPr/>
          <p:nvPr/>
        </p:nvSpPr>
        <p:spPr>
          <a:xfrm>
            <a:off x="9874568" y="2556391"/>
            <a:ext cx="680442" cy="680442"/>
          </a:xfrm>
          <a:prstGeom prst="roundRect">
            <a:avLst>
              <a:gd name="adj" fmla="val 13436980"/>
            </a:avLst>
          </a:prstGeom>
          <a:solidFill>
            <a:srgbClr val="151617"/>
          </a:solidFill>
          <a:ln/>
        </p:spPr>
      </p:sp>
      <p:pic>
        <p:nvPicPr>
          <p:cNvPr id="17"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61734" y="2743438"/>
            <a:ext cx="306110" cy="306110"/>
          </a:xfrm>
          <a:prstGeom prst="rect">
            <a:avLst/>
          </a:prstGeom>
        </p:spPr>
      </p:pic>
      <p:sp>
        <p:nvSpPr>
          <p:cNvPr id="18" name="Text 13"/>
          <p:cNvSpPr/>
          <p:nvPr/>
        </p:nvSpPr>
        <p:spPr>
          <a:xfrm>
            <a:off x="9874568" y="346364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Brand Voice</a:t>
            </a:r>
            <a:endParaRPr lang="en-US" sz="2200" dirty="0"/>
          </a:p>
        </p:txBody>
      </p:sp>
      <p:sp>
        <p:nvSpPr>
          <p:cNvPr id="19" name="Text 14"/>
          <p:cNvSpPr/>
          <p:nvPr/>
        </p:nvSpPr>
        <p:spPr>
          <a:xfrm>
            <a:off x="9874568" y="3954066"/>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"Define a brand voice that is professional, friendly, and tech-savvy for a SaaS product."</a:t>
            </a:r>
            <a:endParaRPr lang="en-US" sz="1750" dirty="0"/>
          </a:p>
        </p:txBody>
      </p:sp>
      <p:sp>
        <p:nvSpPr>
          <p:cNvPr id="20" name="Text 15"/>
          <p:cNvSpPr/>
          <p:nvPr/>
        </p:nvSpPr>
        <p:spPr>
          <a:xfrm>
            <a:off x="793790" y="6621066"/>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These prompts are designed to elicit specific, actionable outputs from AI, helping you build a cohesive and impactful brand presence from the ground up.</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49486" y="1596509"/>
            <a:ext cx="2319814" cy="289917"/>
          </a:xfrm>
          <a:prstGeom prst="rect">
            <a:avLst/>
          </a:prstGeom>
          <a:noFill/>
          <a:ln/>
        </p:spPr>
        <p:txBody>
          <a:bodyPr wrap="none" lIns="0" tIns="0" rIns="0" bIns="0" rtlCol="0" anchor="t"/>
          <a:lstStyle/>
          <a:p>
            <a:pPr algn="l" indent="0" marL="0">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Chapter 2</a:t>
            </a:r>
            <a:endParaRPr lang="en-US" sz="1800" dirty="0"/>
          </a:p>
        </p:txBody>
      </p:sp>
      <p:sp>
        <p:nvSpPr>
          <p:cNvPr id="4" name="Text 1"/>
          <p:cNvSpPr/>
          <p:nvPr/>
        </p:nvSpPr>
        <p:spPr>
          <a:xfrm>
            <a:off x="649486" y="1947148"/>
            <a:ext cx="7546777" cy="463868"/>
          </a:xfrm>
          <a:prstGeom prst="rect">
            <a:avLst/>
          </a:prstGeom>
          <a:noFill/>
          <a:ln/>
        </p:spPr>
        <p:txBody>
          <a:bodyPr wrap="none" lIns="0" tIns="0" rIns="0" bIns="0" rtlCol="0" anchor="t"/>
          <a:lstStyle/>
          <a:p>
            <a:pPr algn="l" indent="0" marL="0">
              <a:lnSpc>
                <a:spcPts val="3650"/>
              </a:lnSpc>
              <a:buNone/>
            </a:pPr>
            <a:r>
              <a:rPr lang="en-US" sz="2900" b="1" dirty="0">
                <a:solidFill>
                  <a:srgbClr val="151617"/>
                </a:solidFill>
                <a:latin typeface="Montserrat Black" pitchFamily="34" charset="0"/>
                <a:ea typeface="Montserrat Black" pitchFamily="34" charset="-122"/>
                <a:cs typeface="Montserrat Black" pitchFamily="34" charset="-120"/>
              </a:rPr>
              <a:t>AI for Dynamic Marketing Campaigns</a:t>
            </a:r>
            <a:endParaRPr lang="en-US" sz="2900" dirty="0"/>
          </a:p>
        </p:txBody>
      </p:sp>
      <p:sp>
        <p:nvSpPr>
          <p:cNvPr id="5" name="Text 2"/>
          <p:cNvSpPr/>
          <p:nvPr/>
        </p:nvSpPr>
        <p:spPr>
          <a:xfrm>
            <a:off x="649486" y="2775228"/>
            <a:ext cx="3696176" cy="1889403"/>
          </a:xfrm>
          <a:prstGeom prst="rect">
            <a:avLst/>
          </a:prstGeom>
          <a:noFill/>
          <a:ln/>
        </p:spPr>
        <p:txBody>
          <a:bodyPr wrap="square" lIns="0" tIns="0" rIns="0" bIns="0" rtlCol="0" anchor="t"/>
          <a:lstStyle/>
          <a:p>
            <a:pPr algn="l" indent="0" marL="0">
              <a:lnSpc>
                <a:spcPts val="2100"/>
              </a:lnSpc>
              <a:buNone/>
            </a:pPr>
            <a:r>
              <a:rPr lang="en-US" sz="1450" dirty="0">
                <a:solidFill>
                  <a:srgbClr val="151617"/>
                </a:solidFill>
                <a:latin typeface="Inconsolata" pitchFamily="34" charset="0"/>
                <a:ea typeface="Inconsolata" pitchFamily="34" charset="-122"/>
                <a:cs typeface="Inconsolata" pitchFamily="34" charset="-120"/>
              </a:rPr>
              <a:t>Effective marketing is about attracting the right customers, communicating your unique value, and driving them to take action. AI can significantly streamline and enhance these processes, providing creative ideas and efficient content generation.</a:t>
            </a:r>
            <a:endParaRPr lang="en-US" sz="1450" dirty="0"/>
          </a:p>
        </p:txBody>
      </p:sp>
      <p:sp>
        <p:nvSpPr>
          <p:cNvPr id="6" name="Text 3"/>
          <p:cNvSpPr/>
          <p:nvPr/>
        </p:nvSpPr>
        <p:spPr>
          <a:xfrm>
            <a:off x="649486" y="4801195"/>
            <a:ext cx="3696176" cy="1619663"/>
          </a:xfrm>
          <a:prstGeom prst="rect">
            <a:avLst/>
          </a:prstGeom>
          <a:noFill/>
          <a:ln/>
        </p:spPr>
        <p:txBody>
          <a:bodyPr wrap="square" lIns="0" tIns="0" rIns="0" bIns="0" rtlCol="0" anchor="t"/>
          <a:lstStyle/>
          <a:p>
            <a:pPr algn="l" marL="342900" indent="-342900">
              <a:lnSpc>
                <a:spcPts val="2100"/>
              </a:lnSpc>
              <a:buSzPct val="100000"/>
              <a:buChar char="•"/>
            </a:pPr>
            <a:r>
              <a:rPr lang="en-US" sz="1450" dirty="0">
                <a:solidFill>
                  <a:srgbClr val="151617"/>
                </a:solidFill>
                <a:latin typeface="Inconsolata" pitchFamily="34" charset="0"/>
                <a:ea typeface="Inconsolata" pitchFamily="34" charset="-122"/>
                <a:cs typeface="Inconsolata" pitchFamily="34" charset="-120"/>
              </a:rPr>
              <a:t>Brainstorm innovative campaign ideas</a:t>
            </a:r>
            <a:endParaRPr lang="en-US" sz="1450" dirty="0"/>
          </a:p>
          <a:p>
            <a:pPr algn="l" marL="342900" indent="-342900">
              <a:lnSpc>
                <a:spcPts val="2100"/>
              </a:lnSpc>
              <a:buSzPct val="100000"/>
              <a:buChar char="•"/>
            </a:pPr>
            <a:r>
              <a:rPr lang="en-US" sz="1450" dirty="0">
                <a:solidFill>
                  <a:srgbClr val="151617"/>
                </a:solidFill>
                <a:latin typeface="Inconsolata" pitchFamily="34" charset="0"/>
                <a:ea typeface="Inconsolata" pitchFamily="34" charset="-122"/>
                <a:cs typeface="Inconsolata" pitchFamily="34" charset="-120"/>
              </a:rPr>
              <a:t>Generate engaging social media posts</a:t>
            </a:r>
            <a:endParaRPr lang="en-US" sz="1450" dirty="0"/>
          </a:p>
          <a:p>
            <a:pPr algn="l" marL="342900" indent="-342900">
              <a:lnSpc>
                <a:spcPts val="2100"/>
              </a:lnSpc>
              <a:buSzPct val="100000"/>
              <a:buChar char="•"/>
            </a:pPr>
            <a:r>
              <a:rPr lang="en-US" sz="1450" dirty="0">
                <a:solidFill>
                  <a:srgbClr val="151617"/>
                </a:solidFill>
                <a:latin typeface="Inconsolata" pitchFamily="34" charset="0"/>
                <a:ea typeface="Inconsolata" pitchFamily="34" charset="-122"/>
                <a:cs typeface="Inconsolata" pitchFamily="34" charset="-120"/>
              </a:rPr>
              <a:t>Write compelling product descriptions</a:t>
            </a:r>
            <a:endParaRPr lang="en-US" sz="1450" dirty="0"/>
          </a:p>
          <a:p>
            <a:pPr algn="l" marL="342900" indent="-342900">
              <a:lnSpc>
                <a:spcPts val="2100"/>
              </a:lnSpc>
              <a:buSzPct val="100000"/>
              <a:buChar char="•"/>
            </a:pPr>
            <a:r>
              <a:rPr lang="en-US" sz="1450" dirty="0">
                <a:solidFill>
                  <a:srgbClr val="151617"/>
                </a:solidFill>
                <a:latin typeface="Inconsolata" pitchFamily="34" charset="0"/>
                <a:ea typeface="Inconsolata" pitchFamily="34" charset="-122"/>
                <a:cs typeface="Inconsolata" pitchFamily="34" charset="-120"/>
              </a:rPr>
              <a:t>Develop comprehensive marketing strategies</a:t>
            </a:r>
            <a:endParaRPr lang="en-US" sz="1450" dirty="0"/>
          </a:p>
        </p:txBody>
      </p:sp>
      <p:sp>
        <p:nvSpPr>
          <p:cNvPr id="7" name="Shape 4"/>
          <p:cNvSpPr/>
          <p:nvPr/>
        </p:nvSpPr>
        <p:spPr>
          <a:xfrm>
            <a:off x="4672370" y="2638663"/>
            <a:ext cx="3963352" cy="3994428"/>
          </a:xfrm>
          <a:prstGeom prst="roundRect">
            <a:avLst>
              <a:gd name="adj" fmla="val 231"/>
            </a:avLst>
          </a:prstGeom>
          <a:solidFill>
            <a:srgbClr val="F2DED0"/>
          </a:solidFill>
          <a:ln/>
        </p:spPr>
      </p:sp>
      <p:sp>
        <p:nvSpPr>
          <p:cNvPr id="8" name="Text 5"/>
          <p:cNvSpPr/>
          <p:nvPr/>
        </p:nvSpPr>
        <p:spPr>
          <a:xfrm>
            <a:off x="4857869" y="2790468"/>
            <a:ext cx="2319814" cy="289917"/>
          </a:xfrm>
          <a:prstGeom prst="rect">
            <a:avLst/>
          </a:prstGeom>
          <a:noFill/>
          <a:ln/>
        </p:spPr>
        <p:txBody>
          <a:bodyPr wrap="none" lIns="0" tIns="0" rIns="0" bIns="0" rtlCol="0" anchor="t"/>
          <a:lstStyle/>
          <a:p>
            <a:pPr algn="l" indent="0" marL="0">
              <a:lnSpc>
                <a:spcPts val="2250"/>
              </a:lnSpc>
              <a:buNone/>
            </a:pPr>
            <a:r>
              <a:rPr lang="en-US" sz="1800" b="1" dirty="0">
                <a:solidFill>
                  <a:srgbClr val="151617"/>
                </a:solidFill>
                <a:latin typeface="Montserrat Black" pitchFamily="34" charset="0"/>
                <a:ea typeface="Montserrat Black" pitchFamily="34" charset="-122"/>
                <a:cs typeface="Montserrat Black" pitchFamily="34" charset="-120"/>
              </a:rPr>
              <a:t>Teaching Tip:</a:t>
            </a:r>
            <a:endParaRPr lang="en-US" sz="1800" dirty="0"/>
          </a:p>
        </p:txBody>
      </p:sp>
      <p:sp>
        <p:nvSpPr>
          <p:cNvPr id="9" name="Text 6"/>
          <p:cNvSpPr/>
          <p:nvPr/>
        </p:nvSpPr>
        <p:spPr>
          <a:xfrm>
            <a:off x="4857869" y="3232190"/>
            <a:ext cx="3592354" cy="539829"/>
          </a:xfrm>
          <a:prstGeom prst="rect">
            <a:avLst/>
          </a:prstGeom>
          <a:noFill/>
          <a:ln/>
        </p:spPr>
        <p:txBody>
          <a:bodyPr wrap="square" lIns="0" tIns="0" rIns="0" bIns="0" rtlCol="0" anchor="t"/>
          <a:lstStyle/>
          <a:p>
            <a:pPr algn="l" indent="0" marL="0">
              <a:lnSpc>
                <a:spcPts val="2100"/>
              </a:lnSpc>
              <a:buNone/>
            </a:pPr>
            <a:r>
              <a:rPr lang="en-US" sz="1450" dirty="0">
                <a:solidFill>
                  <a:srgbClr val="151617"/>
                </a:solidFill>
                <a:latin typeface="Inconsolata" pitchFamily="34" charset="0"/>
                <a:ea typeface="Inconsolata" pitchFamily="34" charset="-122"/>
                <a:cs typeface="Inconsolata" pitchFamily="34" charset="-120"/>
              </a:rPr>
              <a:t>For impactful marketing prompts, always include:</a:t>
            </a:r>
            <a:endParaRPr lang="en-US" sz="1450" dirty="0"/>
          </a:p>
        </p:txBody>
      </p:sp>
      <p:sp>
        <p:nvSpPr>
          <p:cNvPr id="10" name="Text 7"/>
          <p:cNvSpPr/>
          <p:nvPr/>
        </p:nvSpPr>
        <p:spPr>
          <a:xfrm>
            <a:off x="4857869" y="3908584"/>
            <a:ext cx="3592354" cy="1349719"/>
          </a:xfrm>
          <a:prstGeom prst="rect">
            <a:avLst/>
          </a:prstGeom>
          <a:noFill/>
          <a:ln/>
        </p:spPr>
        <p:txBody>
          <a:bodyPr wrap="square" lIns="0" tIns="0" rIns="0" bIns="0" rtlCol="0" anchor="t"/>
          <a:lstStyle/>
          <a:p>
            <a:pPr algn="l" marL="342900" indent="-342900">
              <a:lnSpc>
                <a:spcPts val="2100"/>
              </a:lnSpc>
              <a:buSzPct val="100000"/>
              <a:buChar char="•"/>
            </a:pPr>
            <a:r>
              <a:rPr lang="en-US" sz="1450" dirty="0">
                <a:solidFill>
                  <a:srgbClr val="151617"/>
                </a:solidFill>
                <a:latin typeface="Inconsolata" pitchFamily="34" charset="0"/>
                <a:ea typeface="Inconsolata" pitchFamily="34" charset="-122"/>
                <a:cs typeface="Inconsolata" pitchFamily="34" charset="-120"/>
              </a:rPr>
              <a:t>Specific platform (e.g., Instagram, LinkedIn, Email)</a:t>
            </a:r>
            <a:endParaRPr lang="en-US" sz="1450" dirty="0"/>
          </a:p>
          <a:p>
            <a:pPr algn="l" marL="342900" indent="-342900">
              <a:lnSpc>
                <a:spcPts val="2100"/>
              </a:lnSpc>
              <a:buSzPct val="100000"/>
              <a:buChar char="•"/>
            </a:pPr>
            <a:r>
              <a:rPr lang="en-US" sz="1450" dirty="0">
                <a:solidFill>
                  <a:srgbClr val="151617"/>
                </a:solidFill>
                <a:latin typeface="Inconsolata" pitchFamily="34" charset="0"/>
                <a:ea typeface="Inconsolata" pitchFamily="34" charset="-122"/>
                <a:cs typeface="Inconsolata" pitchFamily="34" charset="-120"/>
              </a:rPr>
              <a:t>Clear goal (e.g., sales, awareness, engagement)</a:t>
            </a:r>
            <a:endParaRPr lang="en-US" sz="1450" dirty="0"/>
          </a:p>
          <a:p>
            <a:pPr algn="l" marL="342900" indent="-342900">
              <a:lnSpc>
                <a:spcPts val="2100"/>
              </a:lnSpc>
              <a:buSzPct val="100000"/>
              <a:buChar char="•"/>
            </a:pPr>
            <a:r>
              <a:rPr lang="en-US" sz="1450" dirty="0">
                <a:solidFill>
                  <a:srgbClr val="151617"/>
                </a:solidFill>
                <a:latin typeface="Inconsolata" pitchFamily="34" charset="0"/>
                <a:ea typeface="Inconsolata" pitchFamily="34" charset="-122"/>
                <a:cs typeface="Inconsolata" pitchFamily="34" charset="-120"/>
              </a:rPr>
              <a:t>Defined target audience</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93790" y="1532811"/>
            <a:ext cx="1919407" cy="441484"/>
          </a:xfrm>
          <a:prstGeom prst="roundRect">
            <a:avLst>
              <a:gd name="adj" fmla="val 2071"/>
            </a:avLst>
          </a:prstGeom>
          <a:noFill/>
          <a:ln w="7620">
            <a:solidFill>
              <a:srgbClr val="151617"/>
            </a:solidFill>
            <a:prstDash val="solid"/>
          </a:ln>
        </p:spPr>
      </p:sp>
      <p:sp>
        <p:nvSpPr>
          <p:cNvPr id="3" name="Text 1"/>
          <p:cNvSpPr/>
          <p:nvPr/>
        </p:nvSpPr>
        <p:spPr>
          <a:xfrm>
            <a:off x="937498" y="1608415"/>
            <a:ext cx="1631990" cy="290274"/>
          </a:xfrm>
          <a:prstGeom prst="rect">
            <a:avLst/>
          </a:prstGeom>
          <a:noFill/>
          <a:ln/>
        </p:spPr>
        <p:txBody>
          <a:bodyPr wrap="none" lIns="0" tIns="0" rIns="0" bIns="0" rtlCol="0" anchor="t"/>
          <a:lstStyle/>
          <a:p>
            <a:pPr algn="l" indent="0" marL="0">
              <a:lnSpc>
                <a:spcPts val="2250"/>
              </a:lnSpc>
              <a:buNone/>
            </a:pPr>
            <a:r>
              <a:rPr lang="en-US" sz="1400" dirty="0">
                <a:solidFill>
                  <a:srgbClr val="151617"/>
                </a:solidFill>
                <a:latin typeface="Inconsolata" pitchFamily="34" charset="0"/>
                <a:ea typeface="Inconsolata" pitchFamily="34" charset="-122"/>
                <a:cs typeface="Inconsolata" pitchFamily="34" charset="-120"/>
              </a:rPr>
              <a:t>MARKETING EXAMPLES</a:t>
            </a:r>
            <a:endParaRPr lang="en-US" sz="1400" dirty="0"/>
          </a:p>
        </p:txBody>
      </p:sp>
      <p:sp>
        <p:nvSpPr>
          <p:cNvPr id="4" name="Text 2"/>
          <p:cNvSpPr/>
          <p:nvPr/>
        </p:nvSpPr>
        <p:spPr>
          <a:xfrm>
            <a:off x="793790" y="2065020"/>
            <a:ext cx="11591330" cy="566976"/>
          </a:xfrm>
          <a:prstGeom prst="rect">
            <a:avLst/>
          </a:prstGeom>
          <a:noFill/>
          <a:ln/>
        </p:spPr>
        <p:txBody>
          <a:bodyPr wrap="none" lIns="0" tIns="0" rIns="0" bIns="0" rtlCol="0" anchor="t"/>
          <a:lstStyle/>
          <a:p>
            <a:pPr algn="l" indent="0" marL="0">
              <a:lnSpc>
                <a:spcPts val="4450"/>
              </a:lnSpc>
              <a:buNone/>
            </a:pPr>
            <a:r>
              <a:rPr lang="en-US" sz="3550" b="1" dirty="0">
                <a:solidFill>
                  <a:srgbClr val="151617"/>
                </a:solidFill>
                <a:latin typeface="Montserrat Black" pitchFamily="34" charset="0"/>
                <a:ea typeface="Montserrat Black" pitchFamily="34" charset="-122"/>
                <a:cs typeface="Montserrat Black" pitchFamily="34" charset="-120"/>
              </a:rPr>
              <a:t>AI-Powered Marketing: From Strategy to Social</a:t>
            </a:r>
            <a:endParaRPr lang="en-US" sz="3550" dirty="0"/>
          </a:p>
        </p:txBody>
      </p:sp>
      <p:sp>
        <p:nvSpPr>
          <p:cNvPr id="5" name="Shape 3"/>
          <p:cNvSpPr/>
          <p:nvPr/>
        </p:nvSpPr>
        <p:spPr>
          <a:xfrm>
            <a:off x="793790" y="3312319"/>
            <a:ext cx="4196358" cy="2403396"/>
          </a:xfrm>
          <a:prstGeom prst="roundRect">
            <a:avLst>
              <a:gd name="adj" fmla="val 6087"/>
            </a:avLst>
          </a:prstGeom>
          <a:solidFill>
            <a:srgbClr val="F8ECE4"/>
          </a:solidFill>
          <a:ln/>
          <a:effectLst>
            <a:outerShdw sx="100000" sy="100000" kx="0" ky="0" algn="bl" rotWithShape="0" blurRad="0" dist="20320" dir="2700000">
              <a:srgbClr val="151617">
                <a:alpha val="100000"/>
              </a:srgbClr>
            </a:outerShdw>
          </a:effectLst>
        </p:spPr>
      </p:sp>
      <p:sp>
        <p:nvSpPr>
          <p:cNvPr id="6" name="Shape 4"/>
          <p:cNvSpPr/>
          <p:nvPr/>
        </p:nvSpPr>
        <p:spPr>
          <a:xfrm>
            <a:off x="793790" y="3281839"/>
            <a:ext cx="4196358" cy="121920"/>
          </a:xfrm>
          <a:prstGeom prst="roundRect">
            <a:avLst>
              <a:gd name="adj" fmla="val 7500"/>
            </a:avLst>
          </a:prstGeom>
          <a:solidFill>
            <a:srgbClr val="151617"/>
          </a:solidFill>
          <a:ln/>
        </p:spPr>
      </p:sp>
      <p:sp>
        <p:nvSpPr>
          <p:cNvPr id="7" name="Shape 5"/>
          <p:cNvSpPr/>
          <p:nvPr/>
        </p:nvSpPr>
        <p:spPr>
          <a:xfrm>
            <a:off x="2551688" y="2972157"/>
            <a:ext cx="680442" cy="680442"/>
          </a:xfrm>
          <a:prstGeom prst="roundRect">
            <a:avLst>
              <a:gd name="adj" fmla="val 134383"/>
            </a:avLst>
          </a:prstGeom>
          <a:solidFill>
            <a:srgbClr val="151617"/>
          </a:solidFill>
          <a:ln/>
        </p:spPr>
      </p:sp>
      <p:pic>
        <p:nvPicPr>
          <p:cNvPr id="8"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55761" y="3176230"/>
            <a:ext cx="272177" cy="272177"/>
          </a:xfrm>
          <a:prstGeom prst="rect">
            <a:avLst/>
          </a:prstGeom>
        </p:spPr>
      </p:pic>
      <p:sp>
        <p:nvSpPr>
          <p:cNvPr id="9" name="Text 6"/>
          <p:cNvSpPr/>
          <p:nvPr/>
        </p:nvSpPr>
        <p:spPr>
          <a:xfrm>
            <a:off x="1051084" y="3879294"/>
            <a:ext cx="2981682"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Marketing Strategy</a:t>
            </a:r>
            <a:endParaRPr lang="en-US" sz="2200" dirty="0"/>
          </a:p>
        </p:txBody>
      </p:sp>
      <p:sp>
        <p:nvSpPr>
          <p:cNvPr id="10" name="Text 7"/>
          <p:cNvSpPr/>
          <p:nvPr/>
        </p:nvSpPr>
        <p:spPr>
          <a:xfrm>
            <a:off x="1051084" y="4369713"/>
            <a:ext cx="3681770"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"Create a 30-day marketing plan for an online coding course targeting beginners."</a:t>
            </a:r>
            <a:endParaRPr lang="en-US" sz="1750" dirty="0"/>
          </a:p>
        </p:txBody>
      </p:sp>
      <p:sp>
        <p:nvSpPr>
          <p:cNvPr id="11" name="Shape 8"/>
          <p:cNvSpPr/>
          <p:nvPr/>
        </p:nvSpPr>
        <p:spPr>
          <a:xfrm>
            <a:off x="5216962" y="3312319"/>
            <a:ext cx="4196358" cy="2403396"/>
          </a:xfrm>
          <a:prstGeom prst="roundRect">
            <a:avLst>
              <a:gd name="adj" fmla="val 6087"/>
            </a:avLst>
          </a:prstGeom>
          <a:solidFill>
            <a:srgbClr val="F8ECE4"/>
          </a:solidFill>
          <a:ln/>
          <a:effectLst>
            <a:outerShdw sx="100000" sy="100000" kx="0" ky="0" algn="bl" rotWithShape="0" blurRad="0" dist="20320" dir="2700000">
              <a:srgbClr val="151617">
                <a:alpha val="100000"/>
              </a:srgbClr>
            </a:outerShdw>
          </a:effectLst>
        </p:spPr>
      </p:sp>
      <p:sp>
        <p:nvSpPr>
          <p:cNvPr id="12" name="Shape 9"/>
          <p:cNvSpPr/>
          <p:nvPr/>
        </p:nvSpPr>
        <p:spPr>
          <a:xfrm>
            <a:off x="5216962" y="3281839"/>
            <a:ext cx="4196358" cy="121920"/>
          </a:xfrm>
          <a:prstGeom prst="roundRect">
            <a:avLst>
              <a:gd name="adj" fmla="val 7500"/>
            </a:avLst>
          </a:prstGeom>
          <a:solidFill>
            <a:srgbClr val="151617"/>
          </a:solidFill>
          <a:ln/>
        </p:spPr>
      </p:sp>
      <p:sp>
        <p:nvSpPr>
          <p:cNvPr id="13" name="Shape 10"/>
          <p:cNvSpPr/>
          <p:nvPr/>
        </p:nvSpPr>
        <p:spPr>
          <a:xfrm>
            <a:off x="6974860" y="2972157"/>
            <a:ext cx="680442" cy="680442"/>
          </a:xfrm>
          <a:prstGeom prst="roundRect">
            <a:avLst>
              <a:gd name="adj" fmla="val 134383"/>
            </a:avLst>
          </a:prstGeom>
          <a:solidFill>
            <a:srgbClr val="151617"/>
          </a:solidFill>
          <a:ln/>
        </p:spPr>
      </p:sp>
      <p:pic>
        <p:nvPicPr>
          <p:cNvPr id="14"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8933" y="3176230"/>
            <a:ext cx="272177" cy="272177"/>
          </a:xfrm>
          <a:prstGeom prst="rect">
            <a:avLst/>
          </a:prstGeom>
        </p:spPr>
      </p:pic>
      <p:sp>
        <p:nvSpPr>
          <p:cNvPr id="15" name="Text 11"/>
          <p:cNvSpPr/>
          <p:nvPr/>
        </p:nvSpPr>
        <p:spPr>
          <a:xfrm>
            <a:off x="5474256" y="3879294"/>
            <a:ext cx="325314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Social Media Content</a:t>
            </a:r>
            <a:endParaRPr lang="en-US" sz="2200" dirty="0"/>
          </a:p>
        </p:txBody>
      </p:sp>
      <p:sp>
        <p:nvSpPr>
          <p:cNvPr id="16" name="Text 12"/>
          <p:cNvSpPr/>
          <p:nvPr/>
        </p:nvSpPr>
        <p:spPr>
          <a:xfrm>
            <a:off x="5474256" y="4369713"/>
            <a:ext cx="3681770"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"Generate 7 Instagram post ideas to promote a new skincare brand."</a:t>
            </a:r>
            <a:endParaRPr lang="en-US" sz="1750" dirty="0"/>
          </a:p>
        </p:txBody>
      </p:sp>
      <p:sp>
        <p:nvSpPr>
          <p:cNvPr id="17" name="Shape 13"/>
          <p:cNvSpPr/>
          <p:nvPr/>
        </p:nvSpPr>
        <p:spPr>
          <a:xfrm>
            <a:off x="9640133" y="3312319"/>
            <a:ext cx="4196358" cy="2403396"/>
          </a:xfrm>
          <a:prstGeom prst="roundRect">
            <a:avLst>
              <a:gd name="adj" fmla="val 6087"/>
            </a:avLst>
          </a:prstGeom>
          <a:solidFill>
            <a:srgbClr val="F8ECE4"/>
          </a:solidFill>
          <a:ln/>
          <a:effectLst>
            <a:outerShdw sx="100000" sy="100000" kx="0" ky="0" algn="bl" rotWithShape="0" blurRad="0" dist="20320" dir="2700000">
              <a:srgbClr val="151617">
                <a:alpha val="100000"/>
              </a:srgbClr>
            </a:outerShdw>
          </a:effectLst>
        </p:spPr>
      </p:sp>
      <p:sp>
        <p:nvSpPr>
          <p:cNvPr id="18" name="Shape 14"/>
          <p:cNvSpPr/>
          <p:nvPr/>
        </p:nvSpPr>
        <p:spPr>
          <a:xfrm>
            <a:off x="9640133" y="3281839"/>
            <a:ext cx="4196358" cy="121920"/>
          </a:xfrm>
          <a:prstGeom prst="roundRect">
            <a:avLst>
              <a:gd name="adj" fmla="val 7500"/>
            </a:avLst>
          </a:prstGeom>
          <a:solidFill>
            <a:srgbClr val="151617"/>
          </a:solidFill>
          <a:ln/>
        </p:spPr>
      </p:sp>
      <p:sp>
        <p:nvSpPr>
          <p:cNvPr id="19" name="Shape 15"/>
          <p:cNvSpPr/>
          <p:nvPr/>
        </p:nvSpPr>
        <p:spPr>
          <a:xfrm>
            <a:off x="11398032" y="2972157"/>
            <a:ext cx="680442" cy="680442"/>
          </a:xfrm>
          <a:prstGeom prst="roundRect">
            <a:avLst>
              <a:gd name="adj" fmla="val 134383"/>
            </a:avLst>
          </a:prstGeom>
          <a:solidFill>
            <a:srgbClr val="151617"/>
          </a:solidFill>
          <a:ln/>
        </p:spPr>
      </p:sp>
      <p:pic>
        <p:nvPicPr>
          <p:cNvPr id="2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02105" y="3176230"/>
            <a:ext cx="272177" cy="272177"/>
          </a:xfrm>
          <a:prstGeom prst="rect">
            <a:avLst/>
          </a:prstGeom>
        </p:spPr>
      </p:pic>
      <p:sp>
        <p:nvSpPr>
          <p:cNvPr id="21" name="Text 16"/>
          <p:cNvSpPr/>
          <p:nvPr/>
        </p:nvSpPr>
        <p:spPr>
          <a:xfrm>
            <a:off x="9897427" y="3879294"/>
            <a:ext cx="2903696"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Product Marketing</a:t>
            </a:r>
            <a:endParaRPr lang="en-US" sz="2200" dirty="0"/>
          </a:p>
        </p:txBody>
      </p:sp>
      <p:sp>
        <p:nvSpPr>
          <p:cNvPr id="22" name="Text 17"/>
          <p:cNvSpPr/>
          <p:nvPr/>
        </p:nvSpPr>
        <p:spPr>
          <a:xfrm>
            <a:off x="9897427" y="4369713"/>
            <a:ext cx="3681770"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"Write a compelling product description for wireless earbuds under $200."</a:t>
            </a:r>
            <a:endParaRPr lang="en-US" sz="1750" dirty="0"/>
          </a:p>
        </p:txBody>
      </p:sp>
      <p:sp>
        <p:nvSpPr>
          <p:cNvPr id="23" name="Text 18"/>
          <p:cNvSpPr/>
          <p:nvPr/>
        </p:nvSpPr>
        <p:spPr>
          <a:xfrm>
            <a:off x="793790" y="597086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These examples demonstrate how AI can assist in various marketing functions, from high-level strategic planning to granular content creation, ensuring your message resonates with your audience.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75428"/>
          </a:xfrm>
          <a:prstGeom prst="rect">
            <a:avLst/>
          </a:prstGeom>
        </p:spPr>
      </p:pic>
      <p:sp>
        <p:nvSpPr>
          <p:cNvPr id="3" name="Text 0"/>
          <p:cNvSpPr/>
          <p:nvPr/>
        </p:nvSpPr>
        <p:spPr>
          <a:xfrm>
            <a:off x="693063" y="3323273"/>
            <a:ext cx="2475428" cy="309324"/>
          </a:xfrm>
          <a:prstGeom prst="rect">
            <a:avLst/>
          </a:prstGeom>
          <a:noFill/>
          <a:ln/>
        </p:spPr>
        <p:txBody>
          <a:bodyPr wrap="none" lIns="0" tIns="0" rIns="0" bIns="0" rtlCol="0" anchor="t"/>
          <a:lstStyle/>
          <a:p>
            <a:pPr algn="l" indent="0" marL="0">
              <a:lnSpc>
                <a:spcPts val="2400"/>
              </a:lnSpc>
              <a:buNone/>
            </a:pPr>
            <a:r>
              <a:rPr lang="en-US" sz="1900" b="1" dirty="0">
                <a:solidFill>
                  <a:srgbClr val="151617"/>
                </a:solidFill>
                <a:latin typeface="Montserrat Black" pitchFamily="34" charset="0"/>
                <a:ea typeface="Montserrat Black" pitchFamily="34" charset="-122"/>
                <a:cs typeface="Montserrat Black" pitchFamily="34" charset="-120"/>
              </a:rPr>
              <a:t>Chapter 3</a:t>
            </a:r>
            <a:endParaRPr lang="en-US" sz="1900" dirty="0"/>
          </a:p>
        </p:txBody>
      </p:sp>
      <p:sp>
        <p:nvSpPr>
          <p:cNvPr id="4" name="Text 1"/>
          <p:cNvSpPr/>
          <p:nvPr/>
        </p:nvSpPr>
        <p:spPr>
          <a:xfrm>
            <a:off x="693063" y="3701653"/>
            <a:ext cx="7786211" cy="495062"/>
          </a:xfrm>
          <a:prstGeom prst="rect">
            <a:avLst/>
          </a:prstGeom>
          <a:noFill/>
          <a:ln/>
        </p:spPr>
        <p:txBody>
          <a:bodyPr wrap="none" lIns="0" tIns="0" rIns="0" bIns="0" rtlCol="0" anchor="t"/>
          <a:lstStyle/>
          <a:p>
            <a:pPr algn="l" indent="0" marL="0">
              <a:lnSpc>
                <a:spcPts val="3850"/>
              </a:lnSpc>
              <a:buNone/>
            </a:pPr>
            <a:r>
              <a:rPr lang="en-US" sz="3100" b="1" dirty="0">
                <a:solidFill>
                  <a:srgbClr val="151617"/>
                </a:solidFill>
                <a:latin typeface="Montserrat Black" pitchFamily="34" charset="0"/>
                <a:ea typeface="Montserrat Black" pitchFamily="34" charset="-122"/>
                <a:cs typeface="Montserrat Black" pitchFamily="34" charset="-120"/>
              </a:rPr>
              <a:t>Supercharging SEO with AI Prompts</a:t>
            </a:r>
            <a:endParaRPr lang="en-US" sz="3100" dirty="0"/>
          </a:p>
        </p:txBody>
      </p:sp>
      <p:sp>
        <p:nvSpPr>
          <p:cNvPr id="5" name="Text 2"/>
          <p:cNvSpPr/>
          <p:nvPr/>
        </p:nvSpPr>
        <p:spPr>
          <a:xfrm>
            <a:off x="693063" y="4611529"/>
            <a:ext cx="6380559" cy="1186339"/>
          </a:xfrm>
          <a:prstGeom prst="rect">
            <a:avLst/>
          </a:prstGeom>
          <a:noFill/>
          <a:ln/>
        </p:spPr>
        <p:txBody>
          <a:bodyPr wrap="square" lIns="0" tIns="0" rIns="0" bIns="0" rtlCol="0" anchor="t"/>
          <a:lstStyle/>
          <a:p>
            <a:pPr algn="l" indent="0" marL="0">
              <a:lnSpc>
                <a:spcPts val="2300"/>
              </a:lnSpc>
              <a:buNone/>
            </a:pPr>
            <a:r>
              <a:rPr lang="en-US" sz="1550" dirty="0">
                <a:solidFill>
                  <a:srgbClr val="151617"/>
                </a:solidFill>
                <a:latin typeface="Inconsolata" pitchFamily="34" charset="0"/>
                <a:ea typeface="Inconsolata" pitchFamily="34" charset="-122"/>
                <a:cs typeface="Inconsolata" pitchFamily="34" charset="-120"/>
              </a:rPr>
              <a:t>Search Engine Optimization (SEO) is critical for driving free, organic traffic to your content. By leveraging AI, you can elevate your search rankings and visibility, making sure your target audience finds you easily.</a:t>
            </a:r>
            <a:endParaRPr lang="en-US" sz="1550" dirty="0"/>
          </a:p>
        </p:txBody>
      </p:sp>
      <p:sp>
        <p:nvSpPr>
          <p:cNvPr id="6" name="Text 3"/>
          <p:cNvSpPr/>
          <p:nvPr/>
        </p:nvSpPr>
        <p:spPr>
          <a:xfrm>
            <a:off x="693063" y="5953363"/>
            <a:ext cx="6380559" cy="1187016"/>
          </a:xfrm>
          <a:prstGeom prst="rect">
            <a:avLst/>
          </a:prstGeom>
          <a:noFill/>
          <a:ln/>
        </p:spPr>
        <p:txBody>
          <a:bodyPr wrap="square" lIns="0" tIns="0" rIns="0" bIns="0" rtlCol="0" anchor="t"/>
          <a:lstStyle/>
          <a:p>
            <a:pPr algn="l" marL="342900" indent="-342900">
              <a:lnSpc>
                <a:spcPts val="2300"/>
              </a:lnSpc>
              <a:buSzPct val="100000"/>
              <a:buChar char="•"/>
            </a:pPr>
            <a:r>
              <a:rPr lang="en-US" sz="1550" dirty="0">
                <a:solidFill>
                  <a:srgbClr val="151617"/>
                </a:solidFill>
                <a:latin typeface="Inconsolata" pitchFamily="34" charset="0"/>
                <a:ea typeface="Inconsolata" pitchFamily="34" charset="-122"/>
                <a:cs typeface="Inconsolata" pitchFamily="34" charset="-120"/>
              </a:rPr>
              <a:t>Conduct efficient keyword research</a:t>
            </a:r>
            <a:endParaRPr lang="en-US" sz="1550" dirty="0"/>
          </a:p>
          <a:p>
            <a:pPr algn="l" marL="342900" indent="-342900">
              <a:lnSpc>
                <a:spcPts val="2300"/>
              </a:lnSpc>
              <a:buSzPct val="100000"/>
              <a:buChar char="•"/>
            </a:pPr>
            <a:r>
              <a:rPr lang="en-US" sz="1550" dirty="0">
                <a:solidFill>
                  <a:srgbClr val="151617"/>
                </a:solidFill>
                <a:latin typeface="Inconsolata" pitchFamily="34" charset="0"/>
                <a:ea typeface="Inconsolata" pitchFamily="34" charset="-122"/>
                <a:cs typeface="Inconsolata" pitchFamily="34" charset="-120"/>
              </a:rPr>
              <a:t>Generate SEO-optimized blog content</a:t>
            </a:r>
            <a:endParaRPr lang="en-US" sz="1550" dirty="0"/>
          </a:p>
          <a:p>
            <a:pPr algn="l" marL="342900" indent="-342900">
              <a:lnSpc>
                <a:spcPts val="2300"/>
              </a:lnSpc>
              <a:buSzPct val="100000"/>
              <a:buChar char="•"/>
            </a:pPr>
            <a:r>
              <a:rPr lang="en-US" sz="1550" dirty="0">
                <a:solidFill>
                  <a:srgbClr val="151617"/>
                </a:solidFill>
                <a:latin typeface="Inconsolata" pitchFamily="34" charset="0"/>
                <a:ea typeface="Inconsolata" pitchFamily="34" charset="-122"/>
                <a:cs typeface="Inconsolata" pitchFamily="34" charset="-120"/>
              </a:rPr>
              <a:t>Craft compelling meta titles &amp; descriptions</a:t>
            </a:r>
            <a:endParaRPr lang="en-US" sz="1550" dirty="0"/>
          </a:p>
          <a:p>
            <a:pPr algn="l" marL="342900" indent="-342900">
              <a:lnSpc>
                <a:spcPts val="2300"/>
              </a:lnSpc>
              <a:buSzPct val="100000"/>
              <a:buChar char="•"/>
            </a:pPr>
            <a:r>
              <a:rPr lang="en-US" sz="1550" dirty="0">
                <a:solidFill>
                  <a:srgbClr val="151617"/>
                </a:solidFill>
                <a:latin typeface="Inconsolata" pitchFamily="34" charset="0"/>
                <a:ea typeface="Inconsolata" pitchFamily="34" charset="-122"/>
                <a:cs typeface="Inconsolata" pitchFamily="34" charset="-120"/>
              </a:rPr>
              <a:t>Enhance existing content for better ranking</a:t>
            </a:r>
            <a:endParaRPr lang="en-US" sz="1550" dirty="0"/>
          </a:p>
        </p:txBody>
      </p:sp>
      <p:sp>
        <p:nvSpPr>
          <p:cNvPr id="7" name="Shape 4"/>
          <p:cNvSpPr/>
          <p:nvPr/>
        </p:nvSpPr>
        <p:spPr>
          <a:xfrm>
            <a:off x="7421761" y="4456033"/>
            <a:ext cx="6665833" cy="2925604"/>
          </a:xfrm>
          <a:prstGeom prst="roundRect">
            <a:avLst>
              <a:gd name="adj" fmla="val 313"/>
            </a:avLst>
          </a:prstGeom>
          <a:solidFill>
            <a:srgbClr val="F2DED0"/>
          </a:solidFill>
          <a:ln/>
        </p:spPr>
      </p:sp>
      <p:sp>
        <p:nvSpPr>
          <p:cNvPr id="8" name="Text 5"/>
          <p:cNvSpPr/>
          <p:nvPr/>
        </p:nvSpPr>
        <p:spPr>
          <a:xfrm>
            <a:off x="7619762" y="4628912"/>
            <a:ext cx="2475428" cy="309324"/>
          </a:xfrm>
          <a:prstGeom prst="rect">
            <a:avLst/>
          </a:prstGeom>
          <a:noFill/>
          <a:ln/>
        </p:spPr>
        <p:txBody>
          <a:bodyPr wrap="none" lIns="0" tIns="0" rIns="0" bIns="0" rtlCol="0" anchor="t"/>
          <a:lstStyle/>
          <a:p>
            <a:pPr algn="l" indent="0" marL="0">
              <a:lnSpc>
                <a:spcPts val="2400"/>
              </a:lnSpc>
              <a:buNone/>
            </a:pPr>
            <a:r>
              <a:rPr lang="en-US" sz="1900" b="1" dirty="0">
                <a:solidFill>
                  <a:srgbClr val="151617"/>
                </a:solidFill>
                <a:latin typeface="Montserrat Black" pitchFamily="34" charset="0"/>
                <a:ea typeface="Montserrat Black" pitchFamily="34" charset="-122"/>
                <a:cs typeface="Montserrat Black" pitchFamily="34" charset="-120"/>
              </a:rPr>
              <a:t>Teaching Tip:</a:t>
            </a:r>
            <a:endParaRPr lang="en-US" sz="1900" dirty="0"/>
          </a:p>
        </p:txBody>
      </p:sp>
      <p:sp>
        <p:nvSpPr>
          <p:cNvPr id="9" name="Text 6"/>
          <p:cNvSpPr/>
          <p:nvPr/>
        </p:nvSpPr>
        <p:spPr>
          <a:xfrm>
            <a:off x="7619762" y="5111115"/>
            <a:ext cx="6269831" cy="296585"/>
          </a:xfrm>
          <a:prstGeom prst="rect">
            <a:avLst/>
          </a:prstGeom>
          <a:noFill/>
          <a:ln/>
        </p:spPr>
        <p:txBody>
          <a:bodyPr wrap="none" lIns="0" tIns="0" rIns="0" bIns="0" rtlCol="0" anchor="t"/>
          <a:lstStyle/>
          <a:p>
            <a:pPr algn="l" indent="0" marL="0">
              <a:lnSpc>
                <a:spcPts val="2300"/>
              </a:lnSpc>
              <a:buNone/>
            </a:pPr>
            <a:r>
              <a:rPr lang="en-US" sz="1550" dirty="0">
                <a:solidFill>
                  <a:srgbClr val="151617"/>
                </a:solidFill>
                <a:latin typeface="Inconsolata" pitchFamily="34" charset="0"/>
                <a:ea typeface="Inconsolata" pitchFamily="34" charset="-122"/>
                <a:cs typeface="Inconsolata" pitchFamily="34" charset="-120"/>
              </a:rPr>
              <a:t>When prompting for SEO, utilize terms like:</a:t>
            </a:r>
            <a:endParaRPr lang="en-US" sz="1550" dirty="0"/>
          </a:p>
        </p:txBody>
      </p:sp>
      <p:sp>
        <p:nvSpPr>
          <p:cNvPr id="10" name="Text 7"/>
          <p:cNvSpPr/>
          <p:nvPr/>
        </p:nvSpPr>
        <p:spPr>
          <a:xfrm>
            <a:off x="7619762" y="5563195"/>
            <a:ext cx="6269831" cy="1187016"/>
          </a:xfrm>
          <a:prstGeom prst="rect">
            <a:avLst/>
          </a:prstGeom>
          <a:noFill/>
          <a:ln/>
        </p:spPr>
        <p:txBody>
          <a:bodyPr wrap="square" lIns="0" tIns="0" rIns="0" bIns="0" rtlCol="0" anchor="t"/>
          <a:lstStyle/>
          <a:p>
            <a:pPr algn="l" marL="342900" indent="-342900">
              <a:lnSpc>
                <a:spcPts val="2300"/>
              </a:lnSpc>
              <a:buSzPct val="100000"/>
              <a:buChar char="•"/>
            </a:pPr>
            <a:r>
              <a:rPr lang="en-US" sz="1550" b="1" dirty="0">
                <a:solidFill>
                  <a:srgbClr val="151617"/>
                </a:solidFill>
                <a:latin typeface="Inconsolata" pitchFamily="34" charset="0"/>
                <a:ea typeface="Inconsolata" pitchFamily="34" charset="-122"/>
                <a:cs typeface="Inconsolata" pitchFamily="34" charset="-120"/>
              </a:rPr>
              <a:t>SEO-optimized:</a:t>
            </a:r>
            <a:pPr algn="l" indent="0" marL="0">
              <a:lnSpc>
                <a:spcPts val="2300"/>
              </a:lnSpc>
              <a:buNone/>
            </a:pPr>
            <a:r>
              <a:rPr lang="en-US" sz="1550" dirty="0">
                <a:solidFill>
                  <a:srgbClr val="151617"/>
                </a:solidFill>
                <a:latin typeface="Inconsolata" pitchFamily="34" charset="0"/>
                <a:ea typeface="Inconsolata" pitchFamily="34" charset="-122"/>
                <a:cs typeface="Inconsolata" pitchFamily="34" charset="-120"/>
              </a:rPr>
              <a:t> For content designed for search engines.</a:t>
            </a:r>
            <a:endParaRPr lang="en-US" sz="1550" dirty="0"/>
          </a:p>
          <a:p>
            <a:pPr algn="l" marL="342900" indent="-342900">
              <a:lnSpc>
                <a:spcPts val="2300"/>
              </a:lnSpc>
              <a:buSzPct val="100000"/>
              <a:buChar char="•"/>
            </a:pPr>
            <a:r>
              <a:rPr lang="en-US" sz="1550" b="1" dirty="0">
                <a:solidFill>
                  <a:srgbClr val="151617"/>
                </a:solidFill>
                <a:latin typeface="Inconsolata" pitchFamily="34" charset="0"/>
                <a:ea typeface="Inconsolata" pitchFamily="34" charset="-122"/>
                <a:cs typeface="Inconsolata" pitchFamily="34" charset="-120"/>
              </a:rPr>
              <a:t>Search intent:</a:t>
            </a:r>
            <a:pPr algn="l" indent="0" marL="0">
              <a:lnSpc>
                <a:spcPts val="2300"/>
              </a:lnSpc>
              <a:buNone/>
            </a:pPr>
            <a:r>
              <a:rPr lang="en-US" sz="1550" dirty="0">
                <a:solidFill>
                  <a:srgbClr val="151617"/>
                </a:solidFill>
                <a:latin typeface="Inconsolata" pitchFamily="34" charset="0"/>
                <a:ea typeface="Inconsolata" pitchFamily="34" charset="-122"/>
                <a:cs typeface="Inconsolata" pitchFamily="34" charset="-120"/>
              </a:rPr>
              <a:t> To align with user queries.</a:t>
            </a:r>
            <a:endParaRPr lang="en-US" sz="1550" dirty="0"/>
          </a:p>
          <a:p>
            <a:pPr algn="l" marL="342900" indent="-342900">
              <a:lnSpc>
                <a:spcPts val="2300"/>
              </a:lnSpc>
              <a:buSzPct val="100000"/>
              <a:buChar char="•"/>
            </a:pPr>
            <a:r>
              <a:rPr lang="en-US" sz="1550" b="1" dirty="0">
                <a:solidFill>
                  <a:srgbClr val="151617"/>
                </a:solidFill>
                <a:latin typeface="Inconsolata" pitchFamily="34" charset="0"/>
                <a:ea typeface="Inconsolata" pitchFamily="34" charset="-122"/>
                <a:cs typeface="Inconsolata" pitchFamily="34" charset="-120"/>
              </a:rPr>
              <a:t>Long-tail keywords:</a:t>
            </a:r>
            <a:pPr algn="l" indent="0" marL="0">
              <a:lnSpc>
                <a:spcPts val="2300"/>
              </a:lnSpc>
              <a:buNone/>
            </a:pPr>
            <a:r>
              <a:rPr lang="en-US" sz="1550" dirty="0">
                <a:solidFill>
                  <a:srgbClr val="151617"/>
                </a:solidFill>
                <a:latin typeface="Inconsolata" pitchFamily="34" charset="0"/>
                <a:ea typeface="Inconsolata" pitchFamily="34" charset="-122"/>
                <a:cs typeface="Inconsolata" pitchFamily="34" charset="-120"/>
              </a:rPr>
              <a:t> For niche targeting.</a:t>
            </a:r>
            <a:endParaRPr lang="en-US" sz="1550" dirty="0"/>
          </a:p>
          <a:p>
            <a:pPr algn="l" marL="342900" indent="-342900">
              <a:lnSpc>
                <a:spcPts val="2300"/>
              </a:lnSpc>
              <a:buSzPct val="100000"/>
              <a:buChar char="•"/>
            </a:pPr>
            <a:r>
              <a:rPr lang="en-US" sz="1550" b="1" dirty="0">
                <a:solidFill>
                  <a:srgbClr val="151617"/>
                </a:solidFill>
                <a:latin typeface="Inconsolata" pitchFamily="34" charset="0"/>
                <a:ea typeface="Inconsolata" pitchFamily="34" charset="-122"/>
                <a:cs typeface="Inconsolata" pitchFamily="34" charset="-120"/>
              </a:rPr>
              <a:t>Headings (H1, H2):</a:t>
            </a:r>
            <a:pPr algn="l" indent="0" marL="0">
              <a:lnSpc>
                <a:spcPts val="2300"/>
              </a:lnSpc>
              <a:buNone/>
            </a:pPr>
            <a:r>
              <a:rPr lang="en-US" sz="1550" dirty="0">
                <a:solidFill>
                  <a:srgbClr val="151617"/>
                </a:solidFill>
                <a:latin typeface="Inconsolata" pitchFamily="34" charset="0"/>
                <a:ea typeface="Inconsolata" pitchFamily="34" charset="-122"/>
                <a:cs typeface="Inconsolata" pitchFamily="34" charset="-120"/>
              </a:rPr>
              <a:t> For structured content.</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93790" y="1393508"/>
            <a:ext cx="1375410" cy="441484"/>
          </a:xfrm>
          <a:prstGeom prst="roundRect">
            <a:avLst>
              <a:gd name="adj" fmla="val 2071"/>
            </a:avLst>
          </a:prstGeom>
          <a:noFill/>
          <a:ln w="7620">
            <a:solidFill>
              <a:srgbClr val="151617"/>
            </a:solidFill>
            <a:prstDash val="solid"/>
          </a:ln>
        </p:spPr>
      </p:sp>
      <p:sp>
        <p:nvSpPr>
          <p:cNvPr id="3" name="Text 1"/>
          <p:cNvSpPr/>
          <p:nvPr/>
        </p:nvSpPr>
        <p:spPr>
          <a:xfrm>
            <a:off x="937498" y="1469112"/>
            <a:ext cx="1087993" cy="290274"/>
          </a:xfrm>
          <a:prstGeom prst="rect">
            <a:avLst/>
          </a:prstGeom>
          <a:noFill/>
          <a:ln/>
        </p:spPr>
        <p:txBody>
          <a:bodyPr wrap="none" lIns="0" tIns="0" rIns="0" bIns="0" rtlCol="0" anchor="t"/>
          <a:lstStyle/>
          <a:p>
            <a:pPr algn="l" indent="0" marL="0">
              <a:lnSpc>
                <a:spcPts val="2250"/>
              </a:lnSpc>
              <a:buNone/>
            </a:pPr>
            <a:r>
              <a:rPr lang="en-US" sz="1400" dirty="0">
                <a:solidFill>
                  <a:srgbClr val="151617"/>
                </a:solidFill>
                <a:latin typeface="Inconsolata" pitchFamily="34" charset="0"/>
                <a:ea typeface="Inconsolata" pitchFamily="34" charset="-122"/>
                <a:cs typeface="Inconsolata" pitchFamily="34" charset="-120"/>
              </a:rPr>
              <a:t>SEO EXAMPLES</a:t>
            </a:r>
            <a:endParaRPr lang="en-US" sz="1400" dirty="0"/>
          </a:p>
        </p:txBody>
      </p:sp>
      <p:sp>
        <p:nvSpPr>
          <p:cNvPr id="4" name="Text 2"/>
          <p:cNvSpPr/>
          <p:nvPr/>
        </p:nvSpPr>
        <p:spPr>
          <a:xfrm>
            <a:off x="793790" y="1925717"/>
            <a:ext cx="8072080" cy="566976"/>
          </a:xfrm>
          <a:prstGeom prst="rect">
            <a:avLst/>
          </a:prstGeom>
          <a:noFill/>
          <a:ln/>
        </p:spPr>
        <p:txBody>
          <a:bodyPr wrap="none" lIns="0" tIns="0" rIns="0" bIns="0" rtlCol="0" anchor="t"/>
          <a:lstStyle/>
          <a:p>
            <a:pPr algn="l" indent="0" marL="0">
              <a:lnSpc>
                <a:spcPts val="4450"/>
              </a:lnSpc>
              <a:buNone/>
            </a:pPr>
            <a:r>
              <a:rPr lang="en-US" sz="3550" b="1" dirty="0">
                <a:solidFill>
                  <a:srgbClr val="151617"/>
                </a:solidFill>
                <a:latin typeface="Montserrat Black" pitchFamily="34" charset="0"/>
                <a:ea typeface="Montserrat Black" pitchFamily="34" charset="-122"/>
                <a:cs typeface="Montserrat Black" pitchFamily="34" charset="-120"/>
              </a:rPr>
              <a:t>AI for Enhanced Search Visibility</a:t>
            </a:r>
            <a:endParaRPr lang="en-US" sz="3550" dirty="0"/>
          </a:p>
        </p:txBody>
      </p:sp>
      <p:pic>
        <p:nvPicPr>
          <p:cNvPr id="5" name="Image 0" descr="preencoded.png">    </p:cNvPr>
          <p:cNvPicPr>
            <a:picLocks noChangeAspect="1"/>
          </p:cNvPicPr>
          <p:nvPr/>
        </p:nvPicPr>
        <p:blipFill>
          <a:blip r:embed="rId1"/>
          <a:stretch>
            <a:fillRect/>
          </a:stretch>
        </p:blipFill>
        <p:spPr>
          <a:xfrm>
            <a:off x="793790" y="2832854"/>
            <a:ext cx="1501854" cy="928211"/>
          </a:xfrm>
          <a:prstGeom prst="rect">
            <a:avLst/>
          </a:prstGeom>
        </p:spPr>
      </p:pic>
      <p:sp>
        <p:nvSpPr>
          <p:cNvPr id="6" name="Text 3"/>
          <p:cNvSpPr/>
          <p:nvPr/>
        </p:nvSpPr>
        <p:spPr>
          <a:xfrm>
            <a:off x="2522458" y="2832854"/>
            <a:ext cx="2429947" cy="708660"/>
          </a:xfrm>
          <a:prstGeom prst="rect">
            <a:avLst/>
          </a:prstGeom>
          <a:noFill/>
          <a:ln/>
        </p:spPr>
        <p:txBody>
          <a:bodyPr wrap="squar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Keyword Research</a:t>
            </a:r>
            <a:endParaRPr lang="en-US" sz="2200" dirty="0"/>
          </a:p>
        </p:txBody>
      </p:sp>
      <p:sp>
        <p:nvSpPr>
          <p:cNvPr id="7" name="Text 4"/>
          <p:cNvSpPr/>
          <p:nvPr/>
        </p:nvSpPr>
        <p:spPr>
          <a:xfrm>
            <a:off x="2522458" y="3677603"/>
            <a:ext cx="2429947" cy="1451610"/>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"Find low-competition SEO keywords for a blog on Python for beginners."</a:t>
            </a:r>
            <a:endParaRPr lang="en-US" sz="1750" dirty="0"/>
          </a:p>
        </p:txBody>
      </p:sp>
      <p:pic>
        <p:nvPicPr>
          <p:cNvPr id="8" name="Image 1" descr="preencoded.png">    </p:cNvPr>
          <p:cNvPicPr>
            <a:picLocks noChangeAspect="1"/>
          </p:cNvPicPr>
          <p:nvPr/>
        </p:nvPicPr>
        <p:blipFill>
          <a:blip r:embed="rId2"/>
          <a:stretch>
            <a:fillRect/>
          </a:stretch>
        </p:blipFill>
        <p:spPr>
          <a:xfrm>
            <a:off x="5235893" y="2832854"/>
            <a:ext cx="1501854" cy="928211"/>
          </a:xfrm>
          <a:prstGeom prst="rect">
            <a:avLst/>
          </a:prstGeom>
        </p:spPr>
      </p:pic>
      <p:sp>
        <p:nvSpPr>
          <p:cNvPr id="9" name="Text 5"/>
          <p:cNvSpPr/>
          <p:nvPr/>
        </p:nvSpPr>
        <p:spPr>
          <a:xfrm>
            <a:off x="6964561" y="2832854"/>
            <a:ext cx="2429947" cy="708660"/>
          </a:xfrm>
          <a:prstGeom prst="rect">
            <a:avLst/>
          </a:prstGeom>
          <a:noFill/>
          <a:ln/>
        </p:spPr>
        <p:txBody>
          <a:bodyPr wrap="squar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SEO Blog Writing</a:t>
            </a:r>
            <a:endParaRPr lang="en-US" sz="2200" dirty="0"/>
          </a:p>
        </p:txBody>
      </p:sp>
      <p:sp>
        <p:nvSpPr>
          <p:cNvPr id="10" name="Text 6"/>
          <p:cNvSpPr/>
          <p:nvPr/>
        </p:nvSpPr>
        <p:spPr>
          <a:xfrm>
            <a:off x="6964561" y="3677603"/>
            <a:ext cx="2429947" cy="217741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"Write an SEO-optimized blog on 'Best Programming Languages in 2025' with headings and FAQs."</a:t>
            </a:r>
            <a:endParaRPr lang="en-US" sz="1750" dirty="0"/>
          </a:p>
        </p:txBody>
      </p:sp>
      <p:pic>
        <p:nvPicPr>
          <p:cNvPr id="11" name="Image 2" descr="preencoded.png">    </p:cNvPr>
          <p:cNvPicPr>
            <a:picLocks noChangeAspect="1"/>
          </p:cNvPicPr>
          <p:nvPr/>
        </p:nvPicPr>
        <p:blipFill>
          <a:blip r:embed="rId3"/>
          <a:stretch>
            <a:fillRect/>
          </a:stretch>
        </p:blipFill>
        <p:spPr>
          <a:xfrm>
            <a:off x="9677995" y="2832854"/>
            <a:ext cx="1501854" cy="928211"/>
          </a:xfrm>
          <a:prstGeom prst="rect">
            <a:avLst/>
          </a:prstGeom>
        </p:spPr>
      </p:pic>
      <p:sp>
        <p:nvSpPr>
          <p:cNvPr id="12" name="Text 7"/>
          <p:cNvSpPr/>
          <p:nvPr/>
        </p:nvSpPr>
        <p:spPr>
          <a:xfrm>
            <a:off x="11406664" y="2832854"/>
            <a:ext cx="2429947"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Meta Tags</a:t>
            </a:r>
            <a:endParaRPr lang="en-US" sz="2200" dirty="0"/>
          </a:p>
        </p:txBody>
      </p:sp>
      <p:sp>
        <p:nvSpPr>
          <p:cNvPr id="13" name="Text 8"/>
          <p:cNvSpPr/>
          <p:nvPr/>
        </p:nvSpPr>
        <p:spPr>
          <a:xfrm>
            <a:off x="11406664" y="3323273"/>
            <a:ext cx="2429947" cy="1814513"/>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"Generate an SEO-friendly meta title and description for an article on digital marketing."</a:t>
            </a:r>
            <a:endParaRPr lang="en-US" sz="1750" dirty="0"/>
          </a:p>
        </p:txBody>
      </p:sp>
      <p:sp>
        <p:nvSpPr>
          <p:cNvPr id="14" name="Text 9"/>
          <p:cNvSpPr/>
          <p:nvPr/>
        </p:nvSpPr>
        <p:spPr>
          <a:xfrm>
            <a:off x="793790" y="6110168"/>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These prompts illustrate AI's capability to assist in various SEO tasks, helping you improve your content's discoverability and performance on search engines.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3418" y="1076206"/>
            <a:ext cx="2405420" cy="300633"/>
          </a:xfrm>
          <a:prstGeom prst="rect">
            <a:avLst/>
          </a:prstGeom>
          <a:noFill/>
          <a:ln/>
        </p:spPr>
        <p:txBody>
          <a:bodyPr wrap="none" lIns="0" tIns="0" rIns="0" bIns="0" rtlCol="0" anchor="t"/>
          <a:lstStyle/>
          <a:p>
            <a:pPr algn="l" indent="0" marL="0">
              <a:lnSpc>
                <a:spcPts val="2350"/>
              </a:lnSpc>
              <a:buNone/>
            </a:pPr>
            <a:r>
              <a:rPr lang="en-US" sz="1850" b="1" dirty="0">
                <a:solidFill>
                  <a:srgbClr val="151617"/>
                </a:solidFill>
                <a:latin typeface="Montserrat Black" pitchFamily="34" charset="0"/>
                <a:ea typeface="Montserrat Black" pitchFamily="34" charset="-122"/>
                <a:cs typeface="Montserrat Black" pitchFamily="34" charset="-120"/>
              </a:rPr>
              <a:t>Chapter 4</a:t>
            </a:r>
            <a:endParaRPr lang="en-US" sz="1850" dirty="0"/>
          </a:p>
        </p:txBody>
      </p:sp>
      <p:sp>
        <p:nvSpPr>
          <p:cNvPr id="4" name="Text 1"/>
          <p:cNvSpPr/>
          <p:nvPr/>
        </p:nvSpPr>
        <p:spPr>
          <a:xfrm>
            <a:off x="673418" y="1442085"/>
            <a:ext cx="7797165" cy="962263"/>
          </a:xfrm>
          <a:prstGeom prst="rect">
            <a:avLst/>
          </a:prstGeom>
          <a:noFill/>
          <a:ln/>
        </p:spPr>
        <p:txBody>
          <a:bodyPr wrap="square" lIns="0" tIns="0" rIns="0" bIns="0" rtlCol="0" anchor="t"/>
          <a:lstStyle/>
          <a:p>
            <a:pPr algn="l" indent="0" marL="0">
              <a:lnSpc>
                <a:spcPts val="3750"/>
              </a:lnSpc>
              <a:buNone/>
            </a:pPr>
            <a:r>
              <a:rPr lang="en-US" sz="3000" b="1" dirty="0">
                <a:solidFill>
                  <a:srgbClr val="151617"/>
                </a:solidFill>
                <a:latin typeface="Montserrat Black" pitchFamily="34" charset="0"/>
                <a:ea typeface="Montserrat Black" pitchFamily="34" charset="-122"/>
                <a:cs typeface="Montserrat Black" pitchFamily="34" charset="-120"/>
              </a:rPr>
              <a:t>AI for Effective Email Communication</a:t>
            </a:r>
            <a:endParaRPr lang="en-US" sz="3000" dirty="0"/>
          </a:p>
        </p:txBody>
      </p:sp>
      <p:sp>
        <p:nvSpPr>
          <p:cNvPr id="5" name="Text 2"/>
          <p:cNvSpPr/>
          <p:nvPr/>
        </p:nvSpPr>
        <p:spPr>
          <a:xfrm>
            <a:off x="673418" y="2796064"/>
            <a:ext cx="3663910" cy="1991082"/>
          </a:xfrm>
          <a:prstGeom prst="rect">
            <a:avLst/>
          </a:prstGeom>
          <a:noFill/>
          <a:ln/>
        </p:spPr>
        <p:txBody>
          <a:bodyPr wrap="square" lIns="0" tIns="0" rIns="0" bIns="0" rtlCol="0" anchor="t"/>
          <a:lstStyle/>
          <a:p>
            <a:pPr algn="l" indent="0" marL="0">
              <a:lnSpc>
                <a:spcPts val="2200"/>
              </a:lnSpc>
              <a:buNone/>
            </a:pPr>
            <a:r>
              <a:rPr lang="en-US" sz="1500" dirty="0">
                <a:solidFill>
                  <a:srgbClr val="151617"/>
                </a:solidFill>
                <a:latin typeface="Inconsolata" pitchFamily="34" charset="0"/>
                <a:ea typeface="Inconsolata" pitchFamily="34" charset="-122"/>
                <a:cs typeface="Inconsolata" pitchFamily="34" charset="-120"/>
              </a:rPr>
              <a:t>Emails remain a cornerstone of business communication, from marketing campaigns to sales outreach. AI empowers you to write clear, persuasive, and professional emails that resonate with your recipients and drive desired actions.</a:t>
            </a:r>
            <a:endParaRPr lang="en-US" sz="1500" dirty="0"/>
          </a:p>
        </p:txBody>
      </p:sp>
      <p:sp>
        <p:nvSpPr>
          <p:cNvPr id="6" name="Text 3"/>
          <p:cNvSpPr/>
          <p:nvPr/>
        </p:nvSpPr>
        <p:spPr>
          <a:xfrm>
            <a:off x="673418" y="4820491"/>
            <a:ext cx="3663910" cy="1991929"/>
          </a:xfrm>
          <a:prstGeom prst="rect">
            <a:avLst/>
          </a:prstGeom>
          <a:noFill/>
          <a:ln/>
        </p:spPr>
        <p:txBody>
          <a:bodyPr wrap="square" lIns="0" tIns="0" rIns="0" bIns="0" rtlCol="0" anchor="t"/>
          <a:lstStyle/>
          <a:p>
            <a:pPr algn="l" marL="342900" indent="-342900">
              <a:lnSpc>
                <a:spcPts val="2200"/>
              </a:lnSpc>
              <a:buSzPct val="100000"/>
              <a:buChar char="•"/>
            </a:pPr>
            <a:r>
              <a:rPr lang="en-US" sz="1500" dirty="0">
                <a:solidFill>
                  <a:srgbClr val="151617"/>
                </a:solidFill>
                <a:latin typeface="Inconsolata" pitchFamily="34" charset="0"/>
                <a:ea typeface="Inconsolata" pitchFamily="34" charset="-122"/>
                <a:cs typeface="Inconsolata" pitchFamily="34" charset="-120"/>
              </a:rPr>
              <a:t>Craft impactful marketing and sales emails</a:t>
            </a:r>
            <a:endParaRPr lang="en-US" sz="1500" dirty="0"/>
          </a:p>
          <a:p>
            <a:pPr algn="l" marL="342900" indent="-342900">
              <a:lnSpc>
                <a:spcPts val="2200"/>
              </a:lnSpc>
              <a:buSzPct val="100000"/>
              <a:buChar char="•"/>
            </a:pPr>
            <a:r>
              <a:rPr lang="en-US" sz="1500" dirty="0">
                <a:solidFill>
                  <a:srgbClr val="151617"/>
                </a:solidFill>
                <a:latin typeface="Inconsolata" pitchFamily="34" charset="0"/>
                <a:ea typeface="Inconsolata" pitchFamily="34" charset="-122"/>
                <a:cs typeface="Inconsolata" pitchFamily="34" charset="-120"/>
              </a:rPr>
              <a:t>Generate engaging cold emails and follow-ups</a:t>
            </a:r>
            <a:endParaRPr lang="en-US" sz="1500" dirty="0"/>
          </a:p>
          <a:p>
            <a:pPr algn="l" marL="342900" indent="-342900">
              <a:lnSpc>
                <a:spcPts val="2200"/>
              </a:lnSpc>
              <a:buSzPct val="100000"/>
              <a:buChar char="•"/>
            </a:pPr>
            <a:r>
              <a:rPr lang="en-US" sz="1500" dirty="0">
                <a:solidFill>
                  <a:srgbClr val="151617"/>
                </a:solidFill>
                <a:latin typeface="Inconsolata" pitchFamily="34" charset="0"/>
                <a:ea typeface="Inconsolata" pitchFamily="34" charset="-122"/>
                <a:cs typeface="Inconsolata" pitchFamily="34" charset="-120"/>
              </a:rPr>
              <a:t>Develop compelling newsletters</a:t>
            </a:r>
            <a:endParaRPr lang="en-US" sz="1500" dirty="0"/>
          </a:p>
          <a:p>
            <a:pPr algn="l" marL="342900" indent="-342900">
              <a:lnSpc>
                <a:spcPts val="2200"/>
              </a:lnSpc>
              <a:buSzPct val="100000"/>
              <a:buChar char="•"/>
            </a:pPr>
            <a:r>
              <a:rPr lang="en-US" sz="1500" dirty="0">
                <a:solidFill>
                  <a:srgbClr val="151617"/>
                </a:solidFill>
                <a:latin typeface="Inconsolata" pitchFamily="34" charset="0"/>
                <a:ea typeface="Inconsolata" pitchFamily="34" charset="-122"/>
                <a:cs typeface="Inconsolata" pitchFamily="34" charset="-120"/>
              </a:rPr>
              <a:t>Ensure professional and clear communication</a:t>
            </a:r>
            <a:endParaRPr lang="en-US" sz="1500" dirty="0"/>
          </a:p>
        </p:txBody>
      </p:sp>
      <p:sp>
        <p:nvSpPr>
          <p:cNvPr id="7" name="Shape 4"/>
          <p:cNvSpPr/>
          <p:nvPr/>
        </p:nvSpPr>
        <p:spPr>
          <a:xfrm>
            <a:off x="4675823" y="2649141"/>
            <a:ext cx="3940850" cy="4504134"/>
          </a:xfrm>
          <a:prstGeom prst="roundRect">
            <a:avLst>
              <a:gd name="adj" fmla="val 232"/>
            </a:avLst>
          </a:prstGeom>
          <a:solidFill>
            <a:srgbClr val="F2DED0"/>
          </a:solidFill>
          <a:ln/>
        </p:spPr>
      </p:sp>
      <p:sp>
        <p:nvSpPr>
          <p:cNvPr id="8" name="Text 5"/>
          <p:cNvSpPr/>
          <p:nvPr/>
        </p:nvSpPr>
        <p:spPr>
          <a:xfrm>
            <a:off x="4868228" y="2812375"/>
            <a:ext cx="2405420" cy="300633"/>
          </a:xfrm>
          <a:prstGeom prst="rect">
            <a:avLst/>
          </a:prstGeom>
          <a:noFill/>
          <a:ln/>
        </p:spPr>
        <p:txBody>
          <a:bodyPr wrap="none" lIns="0" tIns="0" rIns="0" bIns="0" rtlCol="0" anchor="t"/>
          <a:lstStyle/>
          <a:p>
            <a:pPr algn="l" indent="0" marL="0">
              <a:lnSpc>
                <a:spcPts val="2350"/>
              </a:lnSpc>
              <a:buNone/>
            </a:pPr>
            <a:r>
              <a:rPr lang="en-US" sz="1850" b="1" dirty="0">
                <a:solidFill>
                  <a:srgbClr val="151617"/>
                </a:solidFill>
                <a:latin typeface="Montserrat Black" pitchFamily="34" charset="0"/>
                <a:ea typeface="Montserrat Black" pitchFamily="34" charset="-122"/>
                <a:cs typeface="Montserrat Black" pitchFamily="34" charset="-120"/>
              </a:rPr>
              <a:t>Teaching Tip:</a:t>
            </a:r>
            <a:endParaRPr lang="en-US" sz="1850" dirty="0"/>
          </a:p>
        </p:txBody>
      </p:sp>
      <p:sp>
        <p:nvSpPr>
          <p:cNvPr id="9" name="Text 6"/>
          <p:cNvSpPr/>
          <p:nvPr/>
        </p:nvSpPr>
        <p:spPr>
          <a:xfrm>
            <a:off x="4868228" y="3276243"/>
            <a:ext cx="3556040" cy="284440"/>
          </a:xfrm>
          <a:prstGeom prst="rect">
            <a:avLst/>
          </a:prstGeom>
          <a:noFill/>
          <a:ln/>
        </p:spPr>
        <p:txBody>
          <a:bodyPr wrap="none" lIns="0" tIns="0" rIns="0" bIns="0" rtlCol="0" anchor="t"/>
          <a:lstStyle/>
          <a:p>
            <a:pPr algn="l" indent="0" marL="0">
              <a:lnSpc>
                <a:spcPts val="2200"/>
              </a:lnSpc>
              <a:buNone/>
            </a:pPr>
            <a:r>
              <a:rPr lang="en-US" sz="1500" dirty="0">
                <a:solidFill>
                  <a:srgbClr val="151617"/>
                </a:solidFill>
                <a:latin typeface="Inconsolata" pitchFamily="34" charset="0"/>
                <a:ea typeface="Inconsolata" pitchFamily="34" charset="-122"/>
                <a:cs typeface="Inconsolata" pitchFamily="34" charset="-120"/>
              </a:rPr>
              <a:t>When prompting for emails, specify:</a:t>
            </a:r>
            <a:endParaRPr lang="en-US" sz="1500" dirty="0"/>
          </a:p>
        </p:txBody>
      </p:sp>
      <p:sp>
        <p:nvSpPr>
          <p:cNvPr id="10" name="Text 7"/>
          <p:cNvSpPr/>
          <p:nvPr/>
        </p:nvSpPr>
        <p:spPr>
          <a:xfrm>
            <a:off x="4868228" y="3707606"/>
            <a:ext cx="3556040" cy="1138245"/>
          </a:xfrm>
          <a:prstGeom prst="rect">
            <a:avLst/>
          </a:prstGeom>
          <a:noFill/>
          <a:ln/>
        </p:spPr>
        <p:txBody>
          <a:bodyPr wrap="square" lIns="0" tIns="0" rIns="0" bIns="0" rtlCol="0" anchor="t"/>
          <a:lstStyle/>
          <a:p>
            <a:pPr algn="l" marL="342900" indent="-342900">
              <a:lnSpc>
                <a:spcPts val="2200"/>
              </a:lnSpc>
              <a:buSzPct val="100000"/>
              <a:buChar char="•"/>
            </a:pPr>
            <a:r>
              <a:rPr lang="en-US" sz="1500" dirty="0">
                <a:solidFill>
                  <a:srgbClr val="151617"/>
                </a:solidFill>
                <a:latin typeface="Inconsolata" pitchFamily="34" charset="0"/>
                <a:ea typeface="Inconsolata" pitchFamily="34" charset="-122"/>
                <a:cs typeface="Inconsolata" pitchFamily="34" charset="-120"/>
              </a:rPr>
              <a:t>The email's core purpose</a:t>
            </a:r>
            <a:endParaRPr lang="en-US" sz="1500" dirty="0"/>
          </a:p>
          <a:p>
            <a:pPr algn="l" marL="342900" indent="-342900">
              <a:lnSpc>
                <a:spcPts val="2200"/>
              </a:lnSpc>
              <a:buSzPct val="100000"/>
              <a:buChar char="•"/>
            </a:pPr>
            <a:r>
              <a:rPr lang="en-US" sz="1500" dirty="0">
                <a:solidFill>
                  <a:srgbClr val="151617"/>
                </a:solidFill>
                <a:latin typeface="Inconsolata" pitchFamily="34" charset="0"/>
                <a:ea typeface="Inconsolata" pitchFamily="34" charset="-122"/>
                <a:cs typeface="Inconsolata" pitchFamily="34" charset="-120"/>
              </a:rPr>
              <a:t>Desired tone (e.g., formal, friendly, urgent)</a:t>
            </a:r>
            <a:endParaRPr lang="en-US" sz="1500" dirty="0"/>
          </a:p>
          <a:p>
            <a:pPr algn="l" marL="342900" indent="-342900">
              <a:lnSpc>
                <a:spcPts val="2200"/>
              </a:lnSpc>
              <a:buSzPct val="100000"/>
              <a:buChar char="•"/>
            </a:pPr>
            <a:r>
              <a:rPr lang="en-US" sz="1500" dirty="0">
                <a:solidFill>
                  <a:srgbClr val="151617"/>
                </a:solidFill>
                <a:latin typeface="Inconsolata" pitchFamily="34" charset="0"/>
                <a:ea typeface="Inconsolata" pitchFamily="34" charset="-122"/>
                <a:cs typeface="Inconsolata" pitchFamily="34" charset="-120"/>
              </a:rPr>
              <a:t>A clear Call to Action (CTA)</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2026-02-06T10:31:51Z</dcterms:created>
  <dcterms:modified xsi:type="dcterms:W3CDTF">2026-02-06T10:31:51Z</dcterms:modified>
</cp:coreProperties>
</file>